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3"/>
  </p:notesMasterIdLst>
  <p:handoutMasterIdLst>
    <p:handoutMasterId r:id="rId24"/>
  </p:handoutMasterIdLst>
  <p:sldIdLst>
    <p:sldId id="289" r:id="rId2"/>
    <p:sldId id="319" r:id="rId3"/>
    <p:sldId id="321" r:id="rId4"/>
    <p:sldId id="304" r:id="rId5"/>
    <p:sldId id="403" r:id="rId6"/>
    <p:sldId id="404" r:id="rId7"/>
    <p:sldId id="405" r:id="rId8"/>
    <p:sldId id="406" r:id="rId9"/>
    <p:sldId id="407" r:id="rId10"/>
    <p:sldId id="291" r:id="rId11"/>
    <p:sldId id="292" r:id="rId12"/>
    <p:sldId id="295" r:id="rId13"/>
    <p:sldId id="408" r:id="rId14"/>
    <p:sldId id="409" r:id="rId15"/>
    <p:sldId id="410" r:id="rId16"/>
    <p:sldId id="411" r:id="rId17"/>
    <p:sldId id="412" r:id="rId18"/>
    <p:sldId id="380" r:id="rId19"/>
    <p:sldId id="413" r:id="rId20"/>
    <p:sldId id="414" r:id="rId21"/>
    <p:sldId id="3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9900"/>
    <a:srgbClr val="008000"/>
    <a:srgbClr val="0066FF"/>
    <a:srgbClr val="663300"/>
    <a:srgbClr val="CC0066"/>
    <a:srgbClr val="CCFFCC"/>
    <a:srgbClr val="CCFF33"/>
    <a:srgbClr val="66FFFF"/>
    <a:srgbClr val="33CC33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0" autoAdjust="0"/>
    <p:restoredTop sz="81658" autoAdjust="0"/>
  </p:normalViewPr>
  <p:slideViewPr>
    <p:cSldViewPr>
      <p:cViewPr>
        <p:scale>
          <a:sx n="110" d="100"/>
          <a:sy n="110" d="100"/>
        </p:scale>
        <p:origin x="-16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4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3399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0.11874999999999999"/>
                  <c:y val="3.1250000000000291E-2"/>
                </c:manualLayout>
              </c:layout>
              <c:spPr/>
              <c:txPr>
                <a:bodyPr rot="0"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1"/>
              <c:showPercent val="1"/>
            </c:dLbl>
            <c:dLbl>
              <c:idx val="1"/>
              <c:layout>
                <c:manualLayout>
                  <c:x val="-7.5000000000000344E-2"/>
                  <c:y val="-5.937524606299212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12%</a:t>
                    </a:r>
                  </a:p>
                </c:rich>
              </c:tx>
              <c:showLegendKey val="1"/>
              <c:showPercent val="1"/>
            </c:dLbl>
            <c:dLbl>
              <c:idx val="2"/>
              <c:layout>
                <c:manualLayout>
                  <c:x val="-6.6666666666666693E-2"/>
                  <c:y val="-0.10312499999999999"/>
                </c:manualLayout>
              </c:layout>
              <c:spPr/>
              <c:txPr>
                <a:bodyPr rot="0"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dLbl>
              <c:idx val="3"/>
              <c:layout>
                <c:manualLayout>
                  <c:x val="2.0831692913386023E-3"/>
                  <c:y val="-0.11874999999999999"/>
                </c:manualLayout>
              </c:layout>
              <c:showLegendKey val="1"/>
              <c:showVal val="1"/>
              <c:showPercent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LegendKey val="1"/>
            <c:showPercent val="1"/>
          </c:dLbls>
          <c:cat>
            <c:strRef>
              <c:f>Лист1!$A$2:$A$4</c:f>
              <c:strCache>
                <c:ptCount val="3"/>
                <c:pt idx="0">
                  <c:v>Налог, взимаемый в связи с применением упрощенной системы налогообложения Налог, взимаемый в связи с применением упрощенной системы налогообложения - 80,5 млн. рублей</c:v>
                </c:pt>
                <c:pt idx="1">
                  <c:v>Единый налог на вмененный доход для отдельных видов деятельности - 8,9 млн. рублей</c:v>
                </c:pt>
                <c:pt idx="2">
                  <c:v>Налог, взимаемый в связи с применением патентной системы налогообложения - 2,9 млн. рублей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0.77</c:v>
                </c:pt>
                <c:pt idx="1">
                  <c:v>0.11300000000000004</c:v>
                </c:pt>
                <c:pt idx="2">
                  <c:v>8.1000000000000044E-2</c:v>
                </c:pt>
              </c:numCache>
            </c:numRef>
          </c:val>
        </c:ser>
        <c:firstSliceAng val="17"/>
        <c:holeSize val="47"/>
      </c:doughnutChart>
    </c:plotArea>
    <c:legend>
      <c:legendPos val="r"/>
      <c:layout>
        <c:manualLayout>
          <c:xMode val="edge"/>
          <c:yMode val="edge"/>
          <c:x val="0.58174811852181085"/>
          <c:y val="1.2490513069060346E-2"/>
          <c:w val="0.40845358746147548"/>
          <c:h val="0.93723299449955944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1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3399FF"/>
              </a:solidFill>
            </c:spPr>
          </c:dPt>
          <c:dLbls>
            <c:dLbl>
              <c:idx val="1"/>
              <c:layout>
                <c:manualLayout>
                  <c:x val="-9.0100867468547258E-2"/>
                  <c:y val="9.9562378486861058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dLbl>
              <c:idx val="2"/>
              <c:layout>
                <c:manualLayout>
                  <c:x val="-6.3691992520869614E-2"/>
                  <c:y val="-0.1504498163801454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dLbl>
              <c:idx val="3"/>
              <c:layout>
                <c:manualLayout>
                  <c:x val="5.747813959200429E-2"/>
                  <c:y val="-0.1548748109795613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1">
                  <c:v>ДОХОДЫ ОТ ОКАЗАНИЯ ПЛАТНЫХ УСЛУГ И КОМПЕНСАЦИИ ЗАТРАТ ГОСУДАРСТВА - 21,7 млн. рублей</c:v>
                </c:pt>
                <c:pt idx="2">
                  <c:v>ШТРАФЫ, САНКЦИИ, ВОЗМЕЩЕНИЕ УЩЕРБА - 1,1 млн. рублей</c:v>
                </c:pt>
                <c:pt idx="3">
                  <c:v>ПРОЧИЕ НЕНАЛОГОВЫЕ ДОХОДЫ-0,007 млн.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0.34200000000000008</c:v>
                </c:pt>
                <c:pt idx="2">
                  <c:v>4.0000000000000027E-3</c:v>
                </c:pt>
                <c:pt idx="3">
                  <c:v>0.38300000000000017</c:v>
                </c:pt>
              </c:numCache>
            </c:numRef>
          </c:val>
        </c:ser>
        <c:firstSliceAng val="143"/>
        <c:holeSize val="51"/>
      </c:doughnut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600" b="1" baseline="0"/>
            </a:pPr>
            <a:endParaRPr lang="ru-RU"/>
          </a:p>
        </c:txPr>
      </c:legendEntry>
      <c:layout>
        <c:manualLayout>
          <c:xMode val="edge"/>
          <c:yMode val="edge"/>
          <c:x val="0.64775955129131979"/>
          <c:y val="0"/>
          <c:w val="0.33958333333333612"/>
          <c:h val="0.7162616809404677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666043989212613E-2"/>
          <c:y val="6.5200034032786819E-2"/>
          <c:w val="0.54518832020997376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7"/>
            <c:spPr>
              <a:solidFill>
                <a:srgbClr val="FFFF00"/>
              </a:solidFill>
            </c:spPr>
          </c:dPt>
          <c:dPt>
            <c:idx val="1"/>
            <c:explosion val="10"/>
            <c:spPr>
              <a:solidFill>
                <a:srgbClr val="5F1ED4"/>
              </a:solidFill>
            </c:spPr>
          </c:dPt>
          <c:dPt>
            <c:idx val="2"/>
            <c:explosion val="9"/>
            <c:spPr>
              <a:solidFill>
                <a:srgbClr val="3399FF"/>
              </a:solidFill>
            </c:spPr>
          </c:dPt>
          <c:dPt>
            <c:idx val="3"/>
            <c:explosion val="9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3.8419928569429062E-3"/>
                  <c:y val="7.44146600234981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Percent val="1"/>
            </c:dLbl>
            <c:dLbl>
              <c:idx val="1"/>
              <c:layout>
                <c:manualLayout>
                  <c:x val="-3.8324721624550438E-2"/>
                  <c:y val="-6.31714889496655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Percent val="1"/>
            </c:dLbl>
            <c:dLbl>
              <c:idx val="2"/>
              <c:layout>
                <c:manualLayout>
                  <c:x val="5.7769691473896628E-2"/>
                  <c:y val="9.56889552648016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3"/>
              <c:layout>
                <c:manualLayout>
                  <c:x val="7.2237241584759998E-2"/>
                  <c:y val="-7.3176116859026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showLegendKey val="1"/>
            <c:showPercent val="1"/>
          </c:dLbls>
          <c:cat>
            <c:strRef>
              <c:f>Лист1!$A$2:$A$6</c:f>
              <c:strCache>
                <c:ptCount val="5"/>
                <c:pt idx="0">
                  <c:v>дотации - 4,7 млн. рублей</c:v>
                </c:pt>
                <c:pt idx="1">
                  <c:v>субвенции по организации и осуществлению деятельности по опеке и попечительству- 2,8 млн. рублей</c:v>
                </c:pt>
                <c:pt idx="2">
                  <c:v>субвенции по определению должностных лиц, уполномоченных составлять протоколы об административных правонарушениях - 0,008 млн. рублей</c:v>
                </c:pt>
                <c:pt idx="3">
                  <c:v>субвенции на содержание ребенка в семье опекуна и приемной семье - 6,7 млн. рублей</c:v>
                </c:pt>
                <c:pt idx="4">
                  <c:v>субвенции  на вознаграждение, причитающееся приемному родителю - 3,2 млн. рублей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0.12300000000000004</c:v>
                </c:pt>
                <c:pt idx="1">
                  <c:v>0.69000000000000028</c:v>
                </c:pt>
                <c:pt idx="2">
                  <c:v>0.69000000000000028</c:v>
                </c:pt>
                <c:pt idx="3">
                  <c:v>0.69000000000000028</c:v>
                </c:pt>
                <c:pt idx="4">
                  <c:v>1.6000000000000011E-2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9177716733538943"/>
          <c:y val="1.8554309451842013E-2"/>
          <c:w val="0.40725514274225189"/>
          <c:h val="0.981445626997844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647700" dist="50800" dir="5400000" algn="ctr" rotWithShape="0">
            <a:srgbClr val="1F497D">
              <a:lumMod val="60000"/>
              <a:lumOff val="40000"/>
            </a:srgbClr>
          </a:outerShdw>
        </a:effectLst>
      </c:spPr>
    </c:floor>
    <c:sideWall>
      <c:spPr>
        <a:solidFill>
          <a:schemeClr val="bg2">
            <a:lumMod val="90000"/>
          </a:schemeClr>
        </a:solidFill>
        <a:ln>
          <a:solidFill>
            <a:srgbClr val="1F497D">
              <a:lumMod val="60000"/>
              <a:lumOff val="40000"/>
            </a:srgbClr>
          </a:solidFill>
        </a:ln>
        <a:effectLst>
          <a:outerShdw blurRad="50800" dist="50800" dir="5400000" algn="ctr" rotWithShape="0">
            <a:schemeClr val="tx2">
              <a:lumMod val="60000"/>
              <a:lumOff val="40000"/>
            </a:schemeClr>
          </a:outerShdw>
        </a:effectLst>
      </c:spPr>
    </c:sideWall>
    <c:backWall>
      <c:spPr>
        <a:solidFill>
          <a:schemeClr val="bg2">
            <a:lumMod val="90000"/>
          </a:schemeClr>
        </a:solidFill>
        <a:ln>
          <a:solidFill>
            <a:srgbClr val="1F497D">
              <a:lumMod val="60000"/>
              <a:lumOff val="40000"/>
            </a:srgbClr>
          </a:solidFill>
        </a:ln>
        <a:effectLst>
          <a:outerShdw blurRad="50800" dist="50800" dir="5400000" algn="ctr" rotWithShape="0">
            <a:schemeClr val="tx2">
              <a:lumMod val="60000"/>
              <a:lumOff val="40000"/>
            </a:schemeClr>
          </a:outerShdw>
        </a:effectLst>
      </c:spPr>
    </c:backWall>
    <c:plotArea>
      <c:layout>
        <c:manualLayout>
          <c:layoutTarget val="inner"/>
          <c:xMode val="edge"/>
          <c:yMode val="edge"/>
          <c:x val="0.34579602896860112"/>
          <c:y val="4.6593412746439127E-2"/>
          <c:w val="0.63458588509769609"/>
          <c:h val="0.808632910933449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факт 2020 г.</c:v>
                </c:pt>
                <c:pt idx="1">
                  <c:v>план 2021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факт 2020 г.</c:v>
                </c:pt>
                <c:pt idx="1">
                  <c:v>план 2021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114.9</c:v>
                </c:pt>
                <c:pt idx="1">
                  <c:v>74.599999999999994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доходы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2.9320987654320996E-2"/>
                  <c:y val="-2.806032660894488E-3"/>
                </c:manualLayout>
              </c:layout>
              <c:showVal val="1"/>
            </c:dLbl>
            <c:dLbl>
              <c:idx val="1"/>
              <c:layout>
                <c:manualLayout>
                  <c:x val="2.777777777777846E-2"/>
                  <c:y val="2.806032660894488E-3"/>
                </c:manualLayout>
              </c:layout>
              <c:showVal val="1"/>
            </c:dLbl>
            <c:dLbl>
              <c:idx val="2"/>
              <c:layout>
                <c:manualLayout>
                  <c:x val="2.6234567901234612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факт 2020 г.</c:v>
                </c:pt>
                <c:pt idx="1">
                  <c:v>план 2021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17.399999999999999</c:v>
                </c:pt>
                <c:pt idx="1">
                  <c:v>38.9</c:v>
                </c:pt>
              </c:numCache>
            </c:numRef>
          </c:val>
        </c:ser>
        <c:shape val="cylinder"/>
        <c:axId val="171394560"/>
        <c:axId val="171396096"/>
        <c:axId val="0"/>
      </c:bar3DChart>
      <c:catAx>
        <c:axId val="171394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71396096"/>
        <c:crosses val="autoZero"/>
        <c:auto val="1"/>
        <c:lblAlgn val="ctr"/>
        <c:lblOffset val="100"/>
      </c:catAx>
      <c:valAx>
        <c:axId val="171396096"/>
        <c:scaling>
          <c:orientation val="minMax"/>
          <c:max val="150"/>
          <c:min val="0"/>
        </c:scaling>
        <c:axPos val="l"/>
        <c:majorGridlines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chemeClr val="tx2">
                  <a:lumMod val="60000"/>
                  <a:lumOff val="40000"/>
                  <a:alpha val="27000"/>
                </a:schemeClr>
              </a:outerShdw>
            </a:effectLst>
          </c:spPr>
        </c:majorGridlines>
        <c:numFmt formatCode="#,##0" sourceLinked="0"/>
        <c:tickLblPos val="nextTo"/>
        <c:spPr>
          <a:ln>
            <a:solidFill>
              <a:srgbClr val="1F497D">
                <a:lumMod val="60000"/>
                <a:lumOff val="40000"/>
              </a:srgbClr>
            </a:solidFill>
          </a:ln>
        </c:spPr>
        <c:crossAx val="171394560"/>
        <c:crosses val="autoZero"/>
        <c:crossBetween val="between"/>
        <c:majorUnit val="10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1.0200617283950641E-2"/>
          <c:y val="7.9378179974980159E-2"/>
          <c:w val="0.26817901234567898"/>
          <c:h val="0.21497588634089904"/>
        </c:manualLayout>
      </c:layout>
    </c:legend>
    <c:plotVisOnly val="1"/>
  </c:chart>
  <c:spPr>
    <a:effectLst>
      <a:softEdge rad="317500"/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0.20456497214164021"/>
          <c:y val="0.17356258380636394"/>
          <c:w val="0.49519113930203185"/>
          <c:h val="0.813600553075665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 - 123,6 млн.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19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8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9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0.11987843866751258"/>
                  <c:y val="-9.7308487473322339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1"/>
              <c:layout>
                <c:manualLayout>
                  <c:x val="4.6611097389546295E-2"/>
                  <c:y val="-0.13446224696265291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3"/>
              <c:layout>
                <c:manualLayout>
                  <c:x val="-0.33860310286919471"/>
                  <c:y val="-5.2957706375681632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4"/>
              <c:layout>
                <c:manualLayout>
                  <c:x val="-1.3438359925113922E-2"/>
                  <c:y val="8.0816558965437157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5"/>
              <c:layout>
                <c:manualLayout>
                  <c:x val="-1.7038510872529316E-2"/>
                  <c:y val="5.7268690947097613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6"/>
              <c:layout>
                <c:manualLayout>
                  <c:x val="-0.19116321786100901"/>
                  <c:y val="-1.1994730244240822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7"/>
              <c:layout>
                <c:manualLayout>
                  <c:x val="-0.10072268141005461"/>
                  <c:y val="5.8249110623225127E-4"/>
                </c:manualLayout>
              </c:layout>
              <c:showLegendKey val="1"/>
              <c:showVal val="1"/>
              <c:showCatName val="1"/>
              <c:showPercent val="1"/>
            </c:dLbl>
            <c:showLegendKey val="1"/>
            <c:showVal val="1"/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27.3</c:v>
                </c:pt>
                <c:pt idx="1">
                  <c:v>8.1000000000000003E-2</c:v>
                </c:pt>
                <c:pt idx="2">
                  <c:v>0.30000000000000016</c:v>
                </c:pt>
                <c:pt idx="3">
                  <c:v>69.900000000000006</c:v>
                </c:pt>
                <c:pt idx="4">
                  <c:v>0.9</c:v>
                </c:pt>
                <c:pt idx="5">
                  <c:v>13</c:v>
                </c:pt>
                <c:pt idx="6">
                  <c:v>11.3</c:v>
                </c:pt>
                <c:pt idx="7">
                  <c:v>0.87000000000000033</c:v>
                </c:pt>
                <c:pt idx="8">
                  <c:v>0.69000000000000028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plotArea>
      <c:layout>
        <c:manualLayout>
          <c:layoutTarget val="inner"/>
          <c:xMode val="edge"/>
          <c:yMode val="edge"/>
          <c:x val="0.33488327119072148"/>
          <c:y val="6.3176741045866715E-4"/>
          <c:w val="0.59509259259259262"/>
          <c:h val="0.50732871656264089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#,##0.00_р_._-;\-* #,##0.00_р_._-;_-* "-"??_р_._-;_-@_-</c:formatCode>
                <c:ptCount val="1"/>
                <c:pt idx="0">
                  <c:v>85.7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#,##0.00_р_._-;\-* #,##0.00_р_._-;_-* "-"??_р_._-;_-@_-</c:formatCode>
                <c:ptCount val="1"/>
                <c:pt idx="0">
                  <c:v>37.9</c:v>
                </c:pt>
              </c:numCache>
            </c:numRef>
          </c:val>
        </c:ser>
        <c:gapWidth val="95"/>
        <c:overlap val="100"/>
        <c:axId val="178515968"/>
        <c:axId val="178517504"/>
      </c:barChart>
      <c:catAx>
        <c:axId val="17851596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78517504"/>
        <c:crosses val="autoZero"/>
        <c:auto val="1"/>
        <c:lblAlgn val="ctr"/>
        <c:lblOffset val="100"/>
      </c:catAx>
      <c:valAx>
        <c:axId val="178517504"/>
        <c:scaling>
          <c:orientation val="minMax"/>
        </c:scaling>
        <c:axPos val="b"/>
        <c:majorGridlines/>
        <c:numFmt formatCode="_-* #,##0.00_р_._-;\-* #,##0.00_р_._-;_-* &quot;-&quot;??_р_._-;_-@_-" sourceLinked="1"/>
        <c:majorTickMark val="none"/>
        <c:tickLblPos val="nextTo"/>
        <c:txPr>
          <a:bodyPr/>
          <a:lstStyle/>
          <a:p>
            <a:pPr>
              <a:defRPr b="0" i="0">
                <a:solidFill>
                  <a:schemeClr val="tx1"/>
                </a:solidFill>
              </a:defRPr>
            </a:pPr>
            <a:endParaRPr lang="ru-RU"/>
          </a:p>
        </c:txPr>
        <c:crossAx val="1785159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утвержденный Правительством СПБ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на содержание ОМСУ</c:v>
                </c:pt>
              </c:strCache>
            </c:strRef>
          </c:tx>
          <c:dLbls>
            <c:dLbl>
              <c:idx val="1"/>
              <c:layout>
                <c:manualLayout>
                  <c:x val="1.5277777777777781E-2"/>
                  <c:y val="3.0352215438591242E-2"/>
                </c:manualLayout>
              </c:layout>
              <c:showVal val="1"/>
            </c:dLbl>
            <c:dLbl>
              <c:idx val="3"/>
              <c:layout>
                <c:manualLayout>
                  <c:x val="1.3888888888889027E-2"/>
                  <c:y val="3.468824621553282E-2"/>
                </c:manualLayout>
              </c:layout>
              <c:showVal val="1"/>
            </c:dLbl>
            <c:dLbl>
              <c:idx val="6"/>
              <c:layout>
                <c:manualLayout>
                  <c:x val="8.3333333333332708E-3"/>
                  <c:y val="2.384816927317880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#,##0.00_р_._-;\-* #,##0.00_р_._-;_-* "-"??_р_._-;_-@_-</c:formatCode>
                <c:ptCount val="1"/>
                <c:pt idx="0">
                  <c:v>22.7</c:v>
                </c:pt>
              </c:numCache>
            </c:numRef>
          </c:val>
        </c:ser>
        <c:shape val="box"/>
        <c:axId val="177451776"/>
        <c:axId val="177453312"/>
        <c:axId val="0"/>
      </c:bar3DChart>
      <c:catAx>
        <c:axId val="177451776"/>
        <c:scaling>
          <c:orientation val="minMax"/>
        </c:scaling>
        <c:axPos val="b"/>
        <c:numFmt formatCode="General" sourceLinked="1"/>
        <c:majorTickMark val="none"/>
        <c:tickLblPos val="nextTo"/>
        <c:crossAx val="177453312"/>
        <c:crosses val="autoZero"/>
        <c:auto val="1"/>
        <c:lblAlgn val="ctr"/>
        <c:lblOffset val="100"/>
      </c:catAx>
      <c:valAx>
        <c:axId val="1774533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0.17958781714785654"/>
              <c:y val="0.43988554244428557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74517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  <c:spPr>
        <a:effectLst>
          <a:softEdge rad="127000"/>
        </a:effectLst>
      </c:spPr>
    </c:plotArea>
    <c:plotVisOnly val="1"/>
  </c:chart>
  <c:spPr>
    <a:solidFill>
      <a:schemeClr val="accent1">
        <a:lumMod val="7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4047865727310405E-2"/>
          <c:y val="0.24787830212227521"/>
          <c:w val="0.45991849108128591"/>
          <c:h val="0.69975518787075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20"/>
          </c:dPt>
          <c:dLbls>
            <c:dLbl>
              <c:idx val="0"/>
              <c:layout>
                <c:manualLayout>
                  <c:x val="-2.9354883271170052E-5"/>
                  <c:y val="-0.12648287996860369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0.10717479394023124"/>
                  <c:y val="-0.1863093855372493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2"/>
              <c:layout>
                <c:manualLayout>
                  <c:x val="0.19693097573329654"/>
                  <c:y val="-7.547014978133739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3"/>
              <c:layout>
                <c:manualLayout>
                  <c:x val="-2.6970230694847372E-3"/>
                  <c:y val="0.1657723456412491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4"/>
              <c:layout>
                <c:manualLayout>
                  <c:x val="-3.8532486070820098E-2"/>
                  <c:y val="3.060969416096625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5"/>
              <c:layout>
                <c:manualLayout>
                  <c:x val="-6.7172146244877287E-2"/>
                  <c:y val="-4.220562794610130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3%</a:t>
                    </a:r>
                  </a:p>
                </c:rich>
              </c:tx>
              <c:showLegendKey val="1"/>
              <c:showPercent val="1"/>
            </c:dLbl>
            <c:dLbl>
              <c:idx val="6"/>
              <c:layout>
                <c:manualLayout>
                  <c:x val="-6.3958880139982507E-2"/>
                  <c:y val="-9.8470480191955603E-2"/>
                </c:manualLayout>
              </c:layout>
              <c:showLegendKey val="1"/>
              <c:showPercent val="1"/>
            </c:dLbl>
            <c:dLbl>
              <c:idx val="7"/>
              <c:layout>
                <c:manualLayout>
                  <c:x val="-3.9169889947967024E-2"/>
                  <c:y val="-0.1183412881974153"/>
                </c:manualLayout>
              </c:layout>
              <c:showLegendKey val="1"/>
              <c:showPercent val="1"/>
            </c:dLbl>
            <c:dLbl>
              <c:idx val="8"/>
              <c:layout>
                <c:manualLayout>
                  <c:x val="-1.9314016668969022E-2"/>
                  <c:y val="-0.12591025239619849"/>
                </c:manualLayout>
              </c:layout>
              <c:showLegendKey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Профессиональная подготовка, переподготовка и повышение квалификации -  55,8 тыс рублей</c:v>
                </c:pt>
                <c:pt idx="1">
                  <c:v>Расходы на организацию и проведение досуговых мероприятий для детей и подростков -297,0 тыс. рублей</c:v>
                </c:pt>
                <c:pt idx="2">
                  <c:v> Расходы на проведение мероприятий по военно патриотическому воспитанию молодежи -312,0 тыс. рублей</c:v>
                </c:pt>
                <c:pt idx="3">
                  <c:v>Расходы на участие в профилактике терроризма и экстремизма-44,8 тыс. рублей</c:v>
                </c:pt>
                <c:pt idx="4">
                  <c:v> Расходы на участие в деятельности по профилактике правонарушений-20,1 тыс. рублей </c:v>
                </c:pt>
                <c:pt idx="5">
                  <c:v>Расходы на участие в деятельности по профилактике наркомании -41,3 тыс.руб</c:v>
                </c:pt>
                <c:pt idx="6">
                  <c:v>Расходы по участию в реализации мер по профилактике детского дорожного травматизма -123,2 тыс.руб</c:v>
                </c:pt>
                <c:pt idx="7">
                  <c:v> Расходы по участию в реализации мер по охране здоровья граждан от воздействия окружающего 
табачного дыма и последствий потребления табака -23,6 тыс.руб</c:v>
                </c:pt>
                <c:pt idx="8">
                  <c:v> Расходы на организацию комплексных мероприятий по участию в создании условий для 
реализации мер, направленных на укрепление межнационального и межконфессионального согласия -28,9 тыс.руб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1.4999999999999998E-2</c:v>
                </c:pt>
                <c:pt idx="1">
                  <c:v>0.42800000000000021</c:v>
                </c:pt>
                <c:pt idx="2">
                  <c:v>0.27100000000000002</c:v>
                </c:pt>
                <c:pt idx="3">
                  <c:v>0.24800000000000008</c:v>
                </c:pt>
                <c:pt idx="4">
                  <c:v>3.7999999999999999E-2</c:v>
                </c:pt>
                <c:pt idx="5">
                  <c:v>3.7999999999999999E-2</c:v>
                </c:pt>
                <c:pt idx="6">
                  <c:v>3.7999999999999999E-2</c:v>
                </c:pt>
                <c:pt idx="7">
                  <c:v>3.7999999999999999E-2</c:v>
                </c:pt>
                <c:pt idx="8">
                  <c:v>3.7999999999999999E-2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762181291728283"/>
          <c:y val="1.189532331905402E-2"/>
          <c:w val="0.46835969516968312"/>
          <c:h val="0.97411741408241792"/>
        </c:manualLayout>
      </c:layout>
      <c:txPr>
        <a:bodyPr/>
        <a:lstStyle/>
        <a:p>
          <a:pPr>
            <a:defRPr sz="1000" b="1">
              <a:effectLst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6191342238114227E-2"/>
          <c:y val="0.38332179956543766"/>
          <c:w val="0.40331416197515846"/>
          <c:h val="0.61234038753460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0.12118803751697427"/>
                  <c:y val="1.2273231240884603E-2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9.4585965648635306E-2"/>
                  <c:y val="0.27959099770812867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5.1834111670715693E-2"/>
                  <c:y val="6.6710755424591484E-2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-3.8228754816221518E-2"/>
                  <c:y val="5.8105820460160093E-2"/>
                </c:manualLayout>
              </c:layout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Расходы на выплату пенсии за выслугу лет лицам, замещавшим муниципальные должности и 
должности муниципальной службы -  728,6 тыс.руб</c:v>
                </c:pt>
                <c:pt idx="1">
                  <c:v>Расходы на предоставление доплат к пенсии лицам, замещавшим муниципальные должности и 
должности муниципальной службы -639,9 тыс. руб</c:v>
                </c:pt>
                <c:pt idx="2">
                  <c:v> Расходы на исполнение государственного полномочия по выплате денежных средств на 
содержание ребенка в семье опекуна и прием-ной семье -6 668,7 тыс.руб</c:v>
                </c:pt>
                <c:pt idx="3">
                  <c:v> Расходы на исполнение государственного полномочия по выплате денежных средств на 
вознаграждение приемным родителям-3 220,6 тыс. руб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1.4999999999999998E-2</c:v>
                </c:pt>
                <c:pt idx="1">
                  <c:v>0.42800000000000021</c:v>
                </c:pt>
                <c:pt idx="2">
                  <c:v>0.27100000000000002</c:v>
                </c:pt>
                <c:pt idx="3">
                  <c:v>0.24800000000000008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762181291728261"/>
          <c:y val="3.0219465575998646E-2"/>
          <c:w val="0.45104492661470386"/>
          <c:h val="0.93411316486591001"/>
        </c:manualLayout>
      </c:layout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8259A-BBDF-4152-A912-413768433D44}" type="doc">
      <dgm:prSet loTypeId="urn:microsoft.com/office/officeart/2005/8/layout/hierarchy3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B82F0C-6BBC-45E1-973D-59DFD246088B}">
      <dgm:prSet phldrT="[Текст]" custT="1"/>
      <dgm:spPr>
        <a:solidFill>
          <a:srgbClr val="009900"/>
        </a:solidFill>
      </dgm:spPr>
      <dgm:t>
        <a:bodyPr/>
        <a:lstStyle/>
        <a:p>
          <a:r>
            <a:rPr lang="ru-RU" sz="2400" b="1" dirty="0" smtClean="0"/>
            <a:t>Исполнение за 2020 год</a:t>
          </a:r>
          <a:endParaRPr lang="ru-RU" sz="2400" b="1" dirty="0"/>
        </a:p>
      </dgm:t>
    </dgm:pt>
    <dgm:pt modelId="{7B711B38-CBAF-416E-AA85-DAABD805FFD5}" type="parTrans" cxnId="{08D73485-8C48-482E-962A-10406986E23D}">
      <dgm:prSet/>
      <dgm:spPr/>
      <dgm:t>
        <a:bodyPr/>
        <a:lstStyle/>
        <a:p>
          <a:endParaRPr lang="ru-RU"/>
        </a:p>
      </dgm:t>
    </dgm:pt>
    <dgm:pt modelId="{59A9BF83-03EC-40F8-9B51-ECAE52EBECDB}" type="sibTrans" cxnId="{08D73485-8C48-482E-962A-10406986E23D}">
      <dgm:prSet/>
      <dgm:spPr/>
      <dgm:t>
        <a:bodyPr/>
        <a:lstStyle/>
        <a:p>
          <a:endParaRPr lang="ru-RU"/>
        </a:p>
      </dgm:t>
    </dgm:pt>
    <dgm:pt modelId="{F94D86AA-1E5B-46B7-9B3C-E73E67911B72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2400" b="1" dirty="0" smtClean="0"/>
            <a:t>132,3  млн. рублей</a:t>
          </a:r>
          <a:endParaRPr lang="ru-RU" sz="2400" dirty="0"/>
        </a:p>
      </dgm:t>
    </dgm:pt>
    <dgm:pt modelId="{03ED601D-65A2-4D13-856B-BA071E96A04B}" type="parTrans" cxnId="{610F3483-D45A-404B-956E-81603DF2FE14}">
      <dgm:prSet/>
      <dgm:spPr/>
      <dgm:t>
        <a:bodyPr/>
        <a:lstStyle/>
        <a:p>
          <a:endParaRPr lang="ru-RU"/>
        </a:p>
      </dgm:t>
    </dgm:pt>
    <dgm:pt modelId="{51B208D4-72EA-4406-996C-1D1E6D4F287A}" type="sibTrans" cxnId="{610F3483-D45A-404B-956E-81603DF2FE14}">
      <dgm:prSet/>
      <dgm:spPr/>
      <dgm:t>
        <a:bodyPr/>
        <a:lstStyle/>
        <a:p>
          <a:endParaRPr lang="ru-RU"/>
        </a:p>
      </dgm:t>
    </dgm:pt>
    <dgm:pt modelId="{E635983E-4B6F-4364-95A9-8250B971F8C9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rtl="0"/>
          <a:r>
            <a:rPr lang="ru-RU" sz="2400" b="1" dirty="0" smtClean="0"/>
            <a:t>Расходы</a:t>
          </a:r>
        </a:p>
        <a:p>
          <a:pPr rtl="0"/>
          <a:r>
            <a:rPr lang="ru-RU" sz="2400" b="1" dirty="0" smtClean="0"/>
            <a:t>123,6 млн. рублей</a:t>
          </a:r>
          <a:endParaRPr lang="ru-RU" sz="2400" b="1" dirty="0"/>
        </a:p>
      </dgm:t>
    </dgm:pt>
    <dgm:pt modelId="{B93C2285-031D-47D8-9979-C2C306EFFE7D}" type="parTrans" cxnId="{23A30AA3-4255-4242-BE24-88CD9D5FB4A8}">
      <dgm:prSet/>
      <dgm:spPr/>
      <dgm:t>
        <a:bodyPr/>
        <a:lstStyle/>
        <a:p>
          <a:endParaRPr lang="ru-RU"/>
        </a:p>
      </dgm:t>
    </dgm:pt>
    <dgm:pt modelId="{CB256B45-DB99-4057-9995-36C5EF1AF3AC}" type="sibTrans" cxnId="{23A30AA3-4255-4242-BE24-88CD9D5FB4A8}">
      <dgm:prSet/>
      <dgm:spPr/>
      <dgm:t>
        <a:bodyPr/>
        <a:lstStyle/>
        <a:p>
          <a:endParaRPr lang="ru-RU"/>
        </a:p>
      </dgm:t>
    </dgm:pt>
    <dgm:pt modelId="{BA67E408-868E-4760-BCE9-764031D1D5D8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400" b="1" dirty="0" smtClean="0"/>
            <a:t>дефицит</a:t>
          </a:r>
        </a:p>
        <a:p>
          <a:r>
            <a:rPr lang="ru-RU" sz="2400" b="1" dirty="0" smtClean="0"/>
            <a:t>8,7 млн. рублей</a:t>
          </a:r>
          <a:endParaRPr lang="ru-RU" sz="2400" b="1" dirty="0"/>
        </a:p>
      </dgm:t>
    </dgm:pt>
    <dgm:pt modelId="{6E5EB49D-EDF0-4453-9B72-CBCCB117A50D}" type="parTrans" cxnId="{5C7BDEA3-4B9B-4D78-BA2D-13E0712DF495}">
      <dgm:prSet/>
      <dgm:spPr/>
      <dgm:t>
        <a:bodyPr/>
        <a:lstStyle/>
        <a:p>
          <a:endParaRPr lang="ru-RU"/>
        </a:p>
      </dgm:t>
    </dgm:pt>
    <dgm:pt modelId="{2DCA330E-D2B9-48CA-B850-F6FB9C3892C8}" type="sibTrans" cxnId="{5C7BDEA3-4B9B-4D78-BA2D-13E0712DF495}">
      <dgm:prSet/>
      <dgm:spPr/>
      <dgm:t>
        <a:bodyPr/>
        <a:lstStyle/>
        <a:p>
          <a:endParaRPr lang="ru-RU"/>
        </a:p>
      </dgm:t>
    </dgm:pt>
    <dgm:pt modelId="{7ABC52A8-F851-4F2D-8DC2-F6D590FB5106}" type="pres">
      <dgm:prSet presAssocID="{5578259A-BBDF-4152-A912-413768433D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F1A9B2-87DA-45C2-B547-ED1B82F08B76}" type="pres">
      <dgm:prSet presAssocID="{28B82F0C-6BBC-45E1-973D-59DFD246088B}" presName="root" presStyleCnt="0"/>
      <dgm:spPr/>
      <dgm:t>
        <a:bodyPr/>
        <a:lstStyle/>
        <a:p>
          <a:endParaRPr lang="ru-RU"/>
        </a:p>
      </dgm:t>
    </dgm:pt>
    <dgm:pt modelId="{56130C7C-F778-4C24-B405-AE66997FDBD2}" type="pres">
      <dgm:prSet presAssocID="{28B82F0C-6BBC-45E1-973D-59DFD246088B}" presName="rootComposite" presStyleCnt="0"/>
      <dgm:spPr/>
      <dgm:t>
        <a:bodyPr/>
        <a:lstStyle/>
        <a:p>
          <a:endParaRPr lang="ru-RU"/>
        </a:p>
      </dgm:t>
    </dgm:pt>
    <dgm:pt modelId="{30D3E0CE-F634-4645-B345-DBD1ABE54B9A}" type="pres">
      <dgm:prSet presAssocID="{28B82F0C-6BBC-45E1-973D-59DFD246088B}" presName="rootText" presStyleLbl="node1" presStyleIdx="0" presStyleCnt="1" custScaleX="232742"/>
      <dgm:spPr/>
      <dgm:t>
        <a:bodyPr/>
        <a:lstStyle/>
        <a:p>
          <a:endParaRPr lang="ru-RU"/>
        </a:p>
      </dgm:t>
    </dgm:pt>
    <dgm:pt modelId="{AB0F4165-E18C-426E-BD65-B66BC2D3C3B4}" type="pres">
      <dgm:prSet presAssocID="{28B82F0C-6BBC-45E1-973D-59DFD246088B}" presName="rootConnector" presStyleLbl="node1" presStyleIdx="0" presStyleCnt="1"/>
      <dgm:spPr/>
      <dgm:t>
        <a:bodyPr/>
        <a:lstStyle/>
        <a:p>
          <a:endParaRPr lang="ru-RU"/>
        </a:p>
      </dgm:t>
    </dgm:pt>
    <dgm:pt modelId="{35CBD17E-5ED7-47F0-A8DE-2E04F3C1368C}" type="pres">
      <dgm:prSet presAssocID="{28B82F0C-6BBC-45E1-973D-59DFD246088B}" presName="childShape" presStyleCnt="0"/>
      <dgm:spPr/>
      <dgm:t>
        <a:bodyPr/>
        <a:lstStyle/>
        <a:p>
          <a:endParaRPr lang="ru-RU"/>
        </a:p>
      </dgm:t>
    </dgm:pt>
    <dgm:pt modelId="{7012ED23-C9AE-40A0-B65F-9992AF06EEDB}" type="pres">
      <dgm:prSet presAssocID="{03ED601D-65A2-4D13-856B-BA071E96A04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29E02C3-3F0C-4D66-856B-B244DF023C43}" type="pres">
      <dgm:prSet presAssocID="{F94D86AA-1E5B-46B7-9B3C-E73E67911B72}" presName="childText" presStyleLbl="bgAcc1" presStyleIdx="0" presStyleCnt="3" custScaleX="266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2D016-0AA3-4743-8384-E7870BE09EB8}" type="pres">
      <dgm:prSet presAssocID="{B93C2285-031D-47D8-9979-C2C306EFFE7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5374F98-09F7-4778-8A04-71D33E777DCA}" type="pres">
      <dgm:prSet presAssocID="{E635983E-4B6F-4364-95A9-8250B971F8C9}" presName="childText" presStyleLbl="bgAcc1" presStyleIdx="1" presStyleCnt="3" custScaleX="26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9DD81-62B1-45CA-8C5A-0E8312E4BB9E}" type="pres">
      <dgm:prSet presAssocID="{6E5EB49D-EDF0-4453-9B72-CBCCB117A50D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E30AC66-2853-4B21-AE34-DA020B3AE853}" type="pres">
      <dgm:prSet presAssocID="{BA67E408-868E-4760-BCE9-764031D1D5D8}" presName="childText" presStyleLbl="bgAcc1" presStyleIdx="2" presStyleCnt="3" custScaleX="26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BDEA3-4B9B-4D78-BA2D-13E0712DF495}" srcId="{28B82F0C-6BBC-45E1-973D-59DFD246088B}" destId="{BA67E408-868E-4760-BCE9-764031D1D5D8}" srcOrd="2" destOrd="0" parTransId="{6E5EB49D-EDF0-4453-9B72-CBCCB117A50D}" sibTransId="{2DCA330E-D2B9-48CA-B850-F6FB9C3892C8}"/>
    <dgm:cxn modelId="{D29B69B8-5C8A-4806-B389-541D6CC6E27A}" type="presOf" srcId="{E635983E-4B6F-4364-95A9-8250B971F8C9}" destId="{25374F98-09F7-4778-8A04-71D33E777DCA}" srcOrd="0" destOrd="0" presId="urn:microsoft.com/office/officeart/2005/8/layout/hierarchy3"/>
    <dgm:cxn modelId="{5EA06F86-1AE6-4395-889E-7F01DEF061B5}" type="presOf" srcId="{BA67E408-868E-4760-BCE9-764031D1D5D8}" destId="{BE30AC66-2853-4B21-AE34-DA020B3AE853}" srcOrd="0" destOrd="0" presId="urn:microsoft.com/office/officeart/2005/8/layout/hierarchy3"/>
    <dgm:cxn modelId="{610F3483-D45A-404B-956E-81603DF2FE14}" srcId="{28B82F0C-6BBC-45E1-973D-59DFD246088B}" destId="{F94D86AA-1E5B-46B7-9B3C-E73E67911B72}" srcOrd="0" destOrd="0" parTransId="{03ED601D-65A2-4D13-856B-BA071E96A04B}" sibTransId="{51B208D4-72EA-4406-996C-1D1E6D4F287A}"/>
    <dgm:cxn modelId="{62BB61DC-0AF7-4588-80C1-2BB0E7953691}" type="presOf" srcId="{5578259A-BBDF-4152-A912-413768433D44}" destId="{7ABC52A8-F851-4F2D-8DC2-F6D590FB5106}" srcOrd="0" destOrd="0" presId="urn:microsoft.com/office/officeart/2005/8/layout/hierarchy3"/>
    <dgm:cxn modelId="{08D73485-8C48-482E-962A-10406986E23D}" srcId="{5578259A-BBDF-4152-A912-413768433D44}" destId="{28B82F0C-6BBC-45E1-973D-59DFD246088B}" srcOrd="0" destOrd="0" parTransId="{7B711B38-CBAF-416E-AA85-DAABD805FFD5}" sibTransId="{59A9BF83-03EC-40F8-9B51-ECAE52EBECDB}"/>
    <dgm:cxn modelId="{DC2826EE-DCEE-493D-8830-0894F16BC28D}" type="presOf" srcId="{F94D86AA-1E5B-46B7-9B3C-E73E67911B72}" destId="{F29E02C3-3F0C-4D66-856B-B244DF023C43}" srcOrd="0" destOrd="0" presId="urn:microsoft.com/office/officeart/2005/8/layout/hierarchy3"/>
    <dgm:cxn modelId="{23A30AA3-4255-4242-BE24-88CD9D5FB4A8}" srcId="{28B82F0C-6BBC-45E1-973D-59DFD246088B}" destId="{E635983E-4B6F-4364-95A9-8250B971F8C9}" srcOrd="1" destOrd="0" parTransId="{B93C2285-031D-47D8-9979-C2C306EFFE7D}" sibTransId="{CB256B45-DB99-4057-9995-36C5EF1AF3AC}"/>
    <dgm:cxn modelId="{3A9C53D9-FA76-4EEF-B923-973530029CB1}" type="presOf" srcId="{03ED601D-65A2-4D13-856B-BA071E96A04B}" destId="{7012ED23-C9AE-40A0-B65F-9992AF06EEDB}" srcOrd="0" destOrd="0" presId="urn:microsoft.com/office/officeart/2005/8/layout/hierarchy3"/>
    <dgm:cxn modelId="{A74FB079-3314-4976-9A0F-190FD5C28EE0}" type="presOf" srcId="{28B82F0C-6BBC-45E1-973D-59DFD246088B}" destId="{AB0F4165-E18C-426E-BD65-B66BC2D3C3B4}" srcOrd="1" destOrd="0" presId="urn:microsoft.com/office/officeart/2005/8/layout/hierarchy3"/>
    <dgm:cxn modelId="{99BE8908-0D94-44F9-86DE-C3A19D967E84}" type="presOf" srcId="{6E5EB49D-EDF0-4453-9B72-CBCCB117A50D}" destId="{44D9DD81-62B1-45CA-8C5A-0E8312E4BB9E}" srcOrd="0" destOrd="0" presId="urn:microsoft.com/office/officeart/2005/8/layout/hierarchy3"/>
    <dgm:cxn modelId="{6C32573F-7942-41D0-B586-5A21A8D5536D}" type="presOf" srcId="{B93C2285-031D-47D8-9979-C2C306EFFE7D}" destId="{E892D016-0AA3-4743-8384-E7870BE09EB8}" srcOrd="0" destOrd="0" presId="urn:microsoft.com/office/officeart/2005/8/layout/hierarchy3"/>
    <dgm:cxn modelId="{A78240F9-4C89-4F91-A3B9-0D24E2D76525}" type="presOf" srcId="{28B82F0C-6BBC-45E1-973D-59DFD246088B}" destId="{30D3E0CE-F634-4645-B345-DBD1ABE54B9A}" srcOrd="0" destOrd="0" presId="urn:microsoft.com/office/officeart/2005/8/layout/hierarchy3"/>
    <dgm:cxn modelId="{D4C475C4-46AC-4AEE-BF57-C244D7FB4C94}" type="presParOf" srcId="{7ABC52A8-F851-4F2D-8DC2-F6D590FB5106}" destId="{66F1A9B2-87DA-45C2-B547-ED1B82F08B76}" srcOrd="0" destOrd="0" presId="urn:microsoft.com/office/officeart/2005/8/layout/hierarchy3"/>
    <dgm:cxn modelId="{0F360EC0-6403-4C42-8B24-BB4BDA5DA373}" type="presParOf" srcId="{66F1A9B2-87DA-45C2-B547-ED1B82F08B76}" destId="{56130C7C-F778-4C24-B405-AE66997FDBD2}" srcOrd="0" destOrd="0" presId="urn:microsoft.com/office/officeart/2005/8/layout/hierarchy3"/>
    <dgm:cxn modelId="{E973166D-06F6-440E-A9A8-80A76E681D58}" type="presParOf" srcId="{56130C7C-F778-4C24-B405-AE66997FDBD2}" destId="{30D3E0CE-F634-4645-B345-DBD1ABE54B9A}" srcOrd="0" destOrd="0" presId="urn:microsoft.com/office/officeart/2005/8/layout/hierarchy3"/>
    <dgm:cxn modelId="{23478AD5-5080-45CD-B406-E798AFD85E5F}" type="presParOf" srcId="{56130C7C-F778-4C24-B405-AE66997FDBD2}" destId="{AB0F4165-E18C-426E-BD65-B66BC2D3C3B4}" srcOrd="1" destOrd="0" presId="urn:microsoft.com/office/officeart/2005/8/layout/hierarchy3"/>
    <dgm:cxn modelId="{AAAA5C1B-8220-47C0-AAC2-82104A026BB3}" type="presParOf" srcId="{66F1A9B2-87DA-45C2-B547-ED1B82F08B76}" destId="{35CBD17E-5ED7-47F0-A8DE-2E04F3C1368C}" srcOrd="1" destOrd="0" presId="urn:microsoft.com/office/officeart/2005/8/layout/hierarchy3"/>
    <dgm:cxn modelId="{C85F2AFF-7A2D-4761-9D64-8AA965A23D8B}" type="presParOf" srcId="{35CBD17E-5ED7-47F0-A8DE-2E04F3C1368C}" destId="{7012ED23-C9AE-40A0-B65F-9992AF06EEDB}" srcOrd="0" destOrd="0" presId="urn:microsoft.com/office/officeart/2005/8/layout/hierarchy3"/>
    <dgm:cxn modelId="{8F648747-9B26-4E4B-AFB4-341C79028A31}" type="presParOf" srcId="{35CBD17E-5ED7-47F0-A8DE-2E04F3C1368C}" destId="{F29E02C3-3F0C-4D66-856B-B244DF023C43}" srcOrd="1" destOrd="0" presId="urn:microsoft.com/office/officeart/2005/8/layout/hierarchy3"/>
    <dgm:cxn modelId="{54E70F43-4462-455D-AD32-7FAFFBB73B38}" type="presParOf" srcId="{35CBD17E-5ED7-47F0-A8DE-2E04F3C1368C}" destId="{E892D016-0AA3-4743-8384-E7870BE09EB8}" srcOrd="2" destOrd="0" presId="urn:microsoft.com/office/officeart/2005/8/layout/hierarchy3"/>
    <dgm:cxn modelId="{B19903C4-B1A0-44CA-9A2B-6B2262996432}" type="presParOf" srcId="{35CBD17E-5ED7-47F0-A8DE-2E04F3C1368C}" destId="{25374F98-09F7-4778-8A04-71D33E777DCA}" srcOrd="3" destOrd="0" presId="urn:microsoft.com/office/officeart/2005/8/layout/hierarchy3"/>
    <dgm:cxn modelId="{516B9C5E-07C2-48CD-8D42-536B6A012EF7}" type="presParOf" srcId="{35CBD17E-5ED7-47F0-A8DE-2E04F3C1368C}" destId="{44D9DD81-62B1-45CA-8C5A-0E8312E4BB9E}" srcOrd="4" destOrd="0" presId="urn:microsoft.com/office/officeart/2005/8/layout/hierarchy3"/>
    <dgm:cxn modelId="{EA840F81-DAE7-43A5-8EBB-DC837CA28634}" type="presParOf" srcId="{35CBD17E-5ED7-47F0-A8DE-2E04F3C1368C}" destId="{BE30AC66-2853-4B21-AE34-DA020B3AE85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51877-A494-4E1C-B691-0361BC0FE33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C88D6D-A179-4234-8637-4730CDB9FA1C}">
      <dgm:prSet phldrT="[Текст]"/>
      <dgm:spPr/>
      <dgm:t>
        <a:bodyPr/>
        <a:lstStyle/>
        <a:p>
          <a:r>
            <a:rPr lang="ru-RU" dirty="0" smtClean="0"/>
            <a:t>БЛАГОУСТРОЙСТВО</a:t>
          </a:r>
          <a:endParaRPr lang="ru-RU" dirty="0"/>
        </a:p>
      </dgm:t>
    </dgm:pt>
    <dgm:pt modelId="{345617EE-08CF-4167-BC1A-8B4C169D348D}" type="parTrans" cxnId="{FFFE4B62-738F-4C8E-9480-2CE2E25E7016}">
      <dgm:prSet/>
      <dgm:spPr/>
      <dgm:t>
        <a:bodyPr/>
        <a:lstStyle/>
        <a:p>
          <a:endParaRPr lang="ru-RU"/>
        </a:p>
      </dgm:t>
    </dgm:pt>
    <dgm:pt modelId="{6A2E104B-EFC3-4BA8-84B6-A7AE7CCF008D}" type="sibTrans" cxnId="{FFFE4B62-738F-4C8E-9480-2CE2E25E7016}">
      <dgm:prSet/>
      <dgm:spPr/>
      <dgm:t>
        <a:bodyPr/>
        <a:lstStyle/>
        <a:p>
          <a:endParaRPr lang="ru-RU"/>
        </a:p>
      </dgm:t>
    </dgm:pt>
    <dgm:pt modelId="{F9294E28-F5C1-4EA1-BA15-128F60047D39}">
      <dgm:prSet phldrT="[Текст]"/>
      <dgm:spPr/>
      <dgm:t>
        <a:bodyPr/>
        <a:lstStyle/>
        <a:p>
          <a:r>
            <a:rPr lang="ru-RU" dirty="0" smtClean="0"/>
            <a:t>Благоустройство придомовых и дворовых территорий </a:t>
          </a:r>
        </a:p>
        <a:p>
          <a:r>
            <a:rPr lang="ru-RU" dirty="0" smtClean="0"/>
            <a:t>-25 511,1 </a:t>
          </a:r>
          <a:r>
            <a:rPr lang="ru-RU" dirty="0" err="1" smtClean="0"/>
            <a:t>тыс.руб</a:t>
          </a:r>
          <a:endParaRPr lang="ru-RU" dirty="0"/>
        </a:p>
      </dgm:t>
    </dgm:pt>
    <dgm:pt modelId="{E33F25A1-4458-4671-9C03-EF7FB0E038AE}" type="parTrans" cxnId="{53D11CD0-FAA9-468E-8423-C8782E7AF131}">
      <dgm:prSet/>
      <dgm:spPr/>
      <dgm:t>
        <a:bodyPr/>
        <a:lstStyle/>
        <a:p>
          <a:endParaRPr lang="ru-RU"/>
        </a:p>
      </dgm:t>
    </dgm:pt>
    <dgm:pt modelId="{6D8C53EF-1919-4257-9DB2-D74F6FC486A6}" type="sibTrans" cxnId="{53D11CD0-FAA9-468E-8423-C8782E7AF131}">
      <dgm:prSet/>
      <dgm:spPr/>
      <dgm:t>
        <a:bodyPr/>
        <a:lstStyle/>
        <a:p>
          <a:endParaRPr lang="ru-RU"/>
        </a:p>
      </dgm:t>
    </dgm:pt>
    <dgm:pt modelId="{01D07625-C0B4-47E6-B90C-A62648D40BBD}">
      <dgm:prSet phldrT="[Текст]"/>
      <dgm:spPr/>
      <dgm:t>
        <a:bodyPr/>
        <a:lstStyle/>
        <a:p>
          <a:r>
            <a:rPr lang="ru-RU" dirty="0" smtClean="0"/>
            <a:t>Профилактика </a:t>
          </a:r>
          <a:r>
            <a:rPr lang="ru-RU" dirty="0" err="1" smtClean="0"/>
            <a:t>дорожно</a:t>
          </a:r>
          <a:r>
            <a:rPr lang="ru-RU" dirty="0" smtClean="0"/>
            <a:t>- транспортного травматизма </a:t>
          </a:r>
        </a:p>
        <a:p>
          <a:r>
            <a:rPr lang="ru-RU" dirty="0" smtClean="0"/>
            <a:t>- 713,7 </a:t>
          </a:r>
          <a:r>
            <a:rPr lang="ru-RU" dirty="0" err="1" smtClean="0"/>
            <a:t>тыс.руб</a:t>
          </a:r>
          <a:endParaRPr lang="ru-RU" dirty="0"/>
        </a:p>
      </dgm:t>
    </dgm:pt>
    <dgm:pt modelId="{B7FB3390-FB9D-43D3-B658-A426BE6BA170}" type="parTrans" cxnId="{4D81C7A6-1EC3-4631-80EF-1174967398E0}">
      <dgm:prSet/>
      <dgm:spPr/>
      <dgm:t>
        <a:bodyPr/>
        <a:lstStyle/>
        <a:p>
          <a:endParaRPr lang="ru-RU"/>
        </a:p>
      </dgm:t>
    </dgm:pt>
    <dgm:pt modelId="{8C043844-E239-4DE5-A6A6-5FC9BB462381}" type="sibTrans" cxnId="{4D81C7A6-1EC3-4631-80EF-1174967398E0}">
      <dgm:prSet/>
      <dgm:spPr/>
      <dgm:t>
        <a:bodyPr/>
        <a:lstStyle/>
        <a:p>
          <a:endParaRPr lang="ru-RU"/>
        </a:p>
      </dgm:t>
    </dgm:pt>
    <dgm:pt modelId="{6D267438-F562-4976-B5F9-4D7D50A4AF5A}">
      <dgm:prSet phldrT="[Текст]"/>
      <dgm:spPr/>
      <dgm:t>
        <a:bodyPr/>
        <a:lstStyle/>
        <a:p>
          <a:r>
            <a:rPr lang="ru-RU" dirty="0" smtClean="0"/>
            <a:t>Обустройство содержание и уборка детских и спортивных площадок </a:t>
          </a:r>
        </a:p>
        <a:p>
          <a:r>
            <a:rPr lang="ru-RU" dirty="0" smtClean="0"/>
            <a:t>- 20 135,9 </a:t>
          </a:r>
          <a:r>
            <a:rPr lang="ru-RU" dirty="0" err="1" smtClean="0"/>
            <a:t>тьыс.руб</a:t>
          </a:r>
          <a:endParaRPr lang="ru-RU" dirty="0"/>
        </a:p>
      </dgm:t>
    </dgm:pt>
    <dgm:pt modelId="{D40B1792-44B2-4527-80F9-FFF8E01F39FA}" type="parTrans" cxnId="{3E90F31B-BE77-4838-B98E-ECF6FE9DB7FD}">
      <dgm:prSet/>
      <dgm:spPr/>
      <dgm:t>
        <a:bodyPr/>
        <a:lstStyle/>
        <a:p>
          <a:endParaRPr lang="ru-RU"/>
        </a:p>
      </dgm:t>
    </dgm:pt>
    <dgm:pt modelId="{A35D39EA-95FF-4037-BA49-0A59B866C2DA}" type="sibTrans" cxnId="{3E90F31B-BE77-4838-B98E-ECF6FE9DB7FD}">
      <dgm:prSet/>
      <dgm:spPr/>
      <dgm:t>
        <a:bodyPr/>
        <a:lstStyle/>
        <a:p>
          <a:endParaRPr lang="ru-RU"/>
        </a:p>
      </dgm:t>
    </dgm:pt>
    <dgm:pt modelId="{97A98D4B-E2C8-4047-A9DD-C7ECDE01665A}">
      <dgm:prSet phldrT="[Текст]"/>
      <dgm:spPr/>
      <dgm:t>
        <a:bodyPr/>
        <a:lstStyle/>
        <a:p>
          <a:r>
            <a:rPr lang="ru-RU" dirty="0" smtClean="0"/>
            <a:t>Уборка территорий и вводных акваторий </a:t>
          </a:r>
        </a:p>
        <a:p>
          <a:r>
            <a:rPr lang="ru-RU" dirty="0" smtClean="0"/>
            <a:t>-5 873,9 </a:t>
          </a:r>
          <a:r>
            <a:rPr lang="ru-RU" dirty="0" err="1" smtClean="0"/>
            <a:t>тыс.руб</a:t>
          </a:r>
          <a:endParaRPr lang="ru-RU" dirty="0"/>
        </a:p>
      </dgm:t>
    </dgm:pt>
    <dgm:pt modelId="{BF50D109-91C4-4AC4-8C81-A5C309906C12}" type="parTrans" cxnId="{B17D416B-85C4-44A7-A065-C2FE9644287F}">
      <dgm:prSet/>
      <dgm:spPr/>
      <dgm:t>
        <a:bodyPr/>
        <a:lstStyle/>
        <a:p>
          <a:endParaRPr lang="ru-RU"/>
        </a:p>
      </dgm:t>
    </dgm:pt>
    <dgm:pt modelId="{885C3947-E1AC-42E2-848A-62038C8393AA}" type="sibTrans" cxnId="{B17D416B-85C4-44A7-A065-C2FE9644287F}">
      <dgm:prSet/>
      <dgm:spPr/>
      <dgm:t>
        <a:bodyPr/>
        <a:lstStyle/>
        <a:p>
          <a:endParaRPr lang="ru-RU"/>
        </a:p>
      </dgm:t>
    </dgm:pt>
    <dgm:pt modelId="{EBA8E353-765A-4B3F-98BF-03BB172377B1}">
      <dgm:prSet phldrT="[Текст]"/>
      <dgm:spPr/>
      <dgm:t>
        <a:bodyPr/>
        <a:lstStyle/>
        <a:p>
          <a:r>
            <a:rPr lang="ru-RU" dirty="0" smtClean="0"/>
            <a:t>Озеленение территорий /санитарная рубка деревьев</a:t>
          </a:r>
        </a:p>
        <a:p>
          <a:r>
            <a:rPr lang="ru-RU" dirty="0" smtClean="0"/>
            <a:t> -17 656,5 </a:t>
          </a:r>
          <a:r>
            <a:rPr lang="ru-RU" dirty="0" err="1" smtClean="0"/>
            <a:t>тыс.руб</a:t>
          </a:r>
          <a:endParaRPr lang="ru-RU" dirty="0"/>
        </a:p>
      </dgm:t>
    </dgm:pt>
    <dgm:pt modelId="{57672B79-0926-4C78-836B-E7B25A71E9F5}" type="parTrans" cxnId="{F551B0E5-5850-40EF-B589-51FEF73530D3}">
      <dgm:prSet/>
      <dgm:spPr/>
      <dgm:t>
        <a:bodyPr/>
        <a:lstStyle/>
        <a:p>
          <a:endParaRPr lang="ru-RU"/>
        </a:p>
      </dgm:t>
    </dgm:pt>
    <dgm:pt modelId="{7C85EF70-9FF9-45C1-9E27-BBD992814374}" type="sibTrans" cxnId="{F551B0E5-5850-40EF-B589-51FEF73530D3}">
      <dgm:prSet/>
      <dgm:spPr/>
      <dgm:t>
        <a:bodyPr/>
        <a:lstStyle/>
        <a:p>
          <a:endParaRPr lang="ru-RU"/>
        </a:p>
      </dgm:t>
    </dgm:pt>
    <dgm:pt modelId="{481CA40E-2D47-478F-861A-8AA903ACA2D7}">
      <dgm:prSet phldrT="[Текст]" phldr="1"/>
      <dgm:spPr/>
      <dgm:t>
        <a:bodyPr/>
        <a:lstStyle/>
        <a:p>
          <a:endParaRPr lang="ru-RU"/>
        </a:p>
      </dgm:t>
    </dgm:pt>
    <dgm:pt modelId="{037A9352-F623-41FE-A3D8-E27B11A5AEF1}" type="parTrans" cxnId="{4DD0F12C-D633-4D13-ABAF-343900301FD6}">
      <dgm:prSet/>
      <dgm:spPr/>
      <dgm:t>
        <a:bodyPr/>
        <a:lstStyle/>
        <a:p>
          <a:endParaRPr lang="ru-RU"/>
        </a:p>
      </dgm:t>
    </dgm:pt>
    <dgm:pt modelId="{72179B03-A109-4BA1-9F6E-43EA33D4446D}" type="sibTrans" cxnId="{4DD0F12C-D633-4D13-ABAF-343900301FD6}">
      <dgm:prSet/>
      <dgm:spPr/>
      <dgm:t>
        <a:bodyPr/>
        <a:lstStyle/>
        <a:p>
          <a:endParaRPr lang="ru-RU"/>
        </a:p>
      </dgm:t>
    </dgm:pt>
    <dgm:pt modelId="{BCACCAE5-E838-46E7-B65E-73039FF18F56}" type="pres">
      <dgm:prSet presAssocID="{51951877-A494-4E1C-B691-0361BC0FE3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350287-A817-4C6D-8652-26EF21A2BD4D}" type="pres">
      <dgm:prSet presAssocID="{51951877-A494-4E1C-B691-0361BC0FE336}" presName="radial" presStyleCnt="0">
        <dgm:presLayoutVars>
          <dgm:animLvl val="ctr"/>
        </dgm:presLayoutVars>
      </dgm:prSet>
      <dgm:spPr/>
    </dgm:pt>
    <dgm:pt modelId="{7DD859EB-D292-48D6-B198-AEC60FF735AE}" type="pres">
      <dgm:prSet presAssocID="{3BC88D6D-A179-4234-8637-4730CDB9FA1C}" presName="centerShape" presStyleLbl="vennNode1" presStyleIdx="0" presStyleCnt="6" custScaleX="157728" custLinFactNeighborX="-572" custLinFactNeighborY="721"/>
      <dgm:spPr/>
      <dgm:t>
        <a:bodyPr/>
        <a:lstStyle/>
        <a:p>
          <a:endParaRPr lang="ru-RU"/>
        </a:p>
      </dgm:t>
    </dgm:pt>
    <dgm:pt modelId="{B01E3160-8849-4310-9BD0-FF5CB2D82D17}" type="pres">
      <dgm:prSet presAssocID="{F9294E28-F5C1-4EA1-BA15-128F60047D39}" presName="node" presStyleLbl="vennNode1" presStyleIdx="1" presStyleCnt="6" custScaleX="162877" custScaleY="123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FF5B4-E70B-4ED5-AD3E-958BA90EFA9A}" type="pres">
      <dgm:prSet presAssocID="{EBA8E353-765A-4B3F-98BF-03BB172377B1}" presName="node" presStyleLbl="vennNode1" presStyleIdx="2" presStyleCnt="6" custScaleX="158231" custScaleY="110455" custRadScaleRad="156452" custRadScaleInc="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692DA-E448-4DF5-B1D0-E953235FF680}" type="pres">
      <dgm:prSet presAssocID="{01D07625-C0B4-47E6-B90C-A62648D40BBD}" presName="node" presStyleLbl="vennNode1" presStyleIdx="3" presStyleCnt="6" custScaleX="165795" custScaleY="132258" custRadScaleRad="106385" custRadScaleInc="5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77535-0526-4A50-8691-CFB1352F9AA2}" type="pres">
      <dgm:prSet presAssocID="{6D267438-F562-4976-B5F9-4D7D50A4AF5A}" presName="node" presStyleLbl="vennNode1" presStyleIdx="4" presStyleCnt="6" custScaleX="166903" custScaleY="127915" custRadScaleRad="111626" custRadScaleInc="7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C285A-C127-4935-B688-528946670276}" type="pres">
      <dgm:prSet presAssocID="{97A98D4B-E2C8-4047-A9DD-C7ECDE01665A}" presName="node" presStyleLbl="vennNode1" presStyleIdx="5" presStyleCnt="6" custScaleX="171032" custScaleY="117448" custRadScaleRad="150394" custRadScaleInc="-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0F31B-BE77-4838-B98E-ECF6FE9DB7FD}" srcId="{3BC88D6D-A179-4234-8637-4730CDB9FA1C}" destId="{6D267438-F562-4976-B5F9-4D7D50A4AF5A}" srcOrd="3" destOrd="0" parTransId="{D40B1792-44B2-4527-80F9-FFF8E01F39FA}" sibTransId="{A35D39EA-95FF-4037-BA49-0A59B866C2DA}"/>
    <dgm:cxn modelId="{7D59325A-E04A-4015-93EF-FB8248F900BB}" type="presOf" srcId="{97A98D4B-E2C8-4047-A9DD-C7ECDE01665A}" destId="{0BBC285A-C127-4935-B688-528946670276}" srcOrd="0" destOrd="0" presId="urn:microsoft.com/office/officeart/2005/8/layout/radial3"/>
    <dgm:cxn modelId="{4D81C7A6-1EC3-4631-80EF-1174967398E0}" srcId="{3BC88D6D-A179-4234-8637-4730CDB9FA1C}" destId="{01D07625-C0B4-47E6-B90C-A62648D40BBD}" srcOrd="2" destOrd="0" parTransId="{B7FB3390-FB9D-43D3-B658-A426BE6BA170}" sibTransId="{8C043844-E239-4DE5-A6A6-5FC9BB462381}"/>
    <dgm:cxn modelId="{72FC868E-EB7E-4DBA-9CFE-FD536DD85D75}" type="presOf" srcId="{01D07625-C0B4-47E6-B90C-A62648D40BBD}" destId="{3F5692DA-E448-4DF5-B1D0-E953235FF680}" srcOrd="0" destOrd="0" presId="urn:microsoft.com/office/officeart/2005/8/layout/radial3"/>
    <dgm:cxn modelId="{4DD0F12C-D633-4D13-ABAF-343900301FD6}" srcId="{51951877-A494-4E1C-B691-0361BC0FE336}" destId="{481CA40E-2D47-478F-861A-8AA903ACA2D7}" srcOrd="1" destOrd="0" parTransId="{037A9352-F623-41FE-A3D8-E27B11A5AEF1}" sibTransId="{72179B03-A109-4BA1-9F6E-43EA33D4446D}"/>
    <dgm:cxn modelId="{F551B0E5-5850-40EF-B589-51FEF73530D3}" srcId="{3BC88D6D-A179-4234-8637-4730CDB9FA1C}" destId="{EBA8E353-765A-4B3F-98BF-03BB172377B1}" srcOrd="1" destOrd="0" parTransId="{57672B79-0926-4C78-836B-E7B25A71E9F5}" sibTransId="{7C85EF70-9FF9-45C1-9E27-BBD992814374}"/>
    <dgm:cxn modelId="{99F8B10C-3C77-4497-9BFA-11EDF0572536}" type="presOf" srcId="{51951877-A494-4E1C-B691-0361BC0FE336}" destId="{BCACCAE5-E838-46E7-B65E-73039FF18F56}" srcOrd="0" destOrd="0" presId="urn:microsoft.com/office/officeart/2005/8/layout/radial3"/>
    <dgm:cxn modelId="{D2C2A82F-519F-4AA1-B9E8-3B06FEA7E9DD}" type="presOf" srcId="{3BC88D6D-A179-4234-8637-4730CDB9FA1C}" destId="{7DD859EB-D292-48D6-B198-AEC60FF735AE}" srcOrd="0" destOrd="0" presId="urn:microsoft.com/office/officeart/2005/8/layout/radial3"/>
    <dgm:cxn modelId="{61D96D68-2622-406A-B9B2-D8C9524450FE}" type="presOf" srcId="{F9294E28-F5C1-4EA1-BA15-128F60047D39}" destId="{B01E3160-8849-4310-9BD0-FF5CB2D82D17}" srcOrd="0" destOrd="0" presId="urn:microsoft.com/office/officeart/2005/8/layout/radial3"/>
    <dgm:cxn modelId="{22475470-FBF8-4811-9194-3570D94B7484}" type="presOf" srcId="{EBA8E353-765A-4B3F-98BF-03BB172377B1}" destId="{F2FFF5B4-E70B-4ED5-AD3E-958BA90EFA9A}" srcOrd="0" destOrd="0" presId="urn:microsoft.com/office/officeart/2005/8/layout/radial3"/>
    <dgm:cxn modelId="{E3628CDE-DAC4-4C0E-A1D8-6F97FC7FEA04}" type="presOf" srcId="{6D267438-F562-4976-B5F9-4D7D50A4AF5A}" destId="{0B977535-0526-4A50-8691-CFB1352F9AA2}" srcOrd="0" destOrd="0" presId="urn:microsoft.com/office/officeart/2005/8/layout/radial3"/>
    <dgm:cxn modelId="{FFFE4B62-738F-4C8E-9480-2CE2E25E7016}" srcId="{51951877-A494-4E1C-B691-0361BC0FE336}" destId="{3BC88D6D-A179-4234-8637-4730CDB9FA1C}" srcOrd="0" destOrd="0" parTransId="{345617EE-08CF-4167-BC1A-8B4C169D348D}" sibTransId="{6A2E104B-EFC3-4BA8-84B6-A7AE7CCF008D}"/>
    <dgm:cxn modelId="{B17D416B-85C4-44A7-A065-C2FE9644287F}" srcId="{3BC88D6D-A179-4234-8637-4730CDB9FA1C}" destId="{97A98D4B-E2C8-4047-A9DD-C7ECDE01665A}" srcOrd="4" destOrd="0" parTransId="{BF50D109-91C4-4AC4-8C81-A5C309906C12}" sibTransId="{885C3947-E1AC-42E2-848A-62038C8393AA}"/>
    <dgm:cxn modelId="{53D11CD0-FAA9-468E-8423-C8782E7AF131}" srcId="{3BC88D6D-A179-4234-8637-4730CDB9FA1C}" destId="{F9294E28-F5C1-4EA1-BA15-128F60047D39}" srcOrd="0" destOrd="0" parTransId="{E33F25A1-4458-4671-9C03-EF7FB0E038AE}" sibTransId="{6D8C53EF-1919-4257-9DB2-D74F6FC486A6}"/>
    <dgm:cxn modelId="{19DE5EE3-D3F9-4661-9F01-2E17C54E8A04}" type="presParOf" srcId="{BCACCAE5-E838-46E7-B65E-73039FF18F56}" destId="{C7350287-A817-4C6D-8652-26EF21A2BD4D}" srcOrd="0" destOrd="0" presId="urn:microsoft.com/office/officeart/2005/8/layout/radial3"/>
    <dgm:cxn modelId="{D8AE68A3-C18F-46E7-9AC1-B9F7D2DFEA3B}" type="presParOf" srcId="{C7350287-A817-4C6D-8652-26EF21A2BD4D}" destId="{7DD859EB-D292-48D6-B198-AEC60FF735AE}" srcOrd="0" destOrd="0" presId="urn:microsoft.com/office/officeart/2005/8/layout/radial3"/>
    <dgm:cxn modelId="{99343663-3F2C-426B-AA62-18DE754ED68E}" type="presParOf" srcId="{C7350287-A817-4C6D-8652-26EF21A2BD4D}" destId="{B01E3160-8849-4310-9BD0-FF5CB2D82D17}" srcOrd="1" destOrd="0" presId="urn:microsoft.com/office/officeart/2005/8/layout/radial3"/>
    <dgm:cxn modelId="{C788624E-E20A-4BDA-9C9F-42CB1381B0C4}" type="presParOf" srcId="{C7350287-A817-4C6D-8652-26EF21A2BD4D}" destId="{F2FFF5B4-E70B-4ED5-AD3E-958BA90EFA9A}" srcOrd="2" destOrd="0" presId="urn:microsoft.com/office/officeart/2005/8/layout/radial3"/>
    <dgm:cxn modelId="{0FC9B3B5-EA80-44A0-9426-560B7816F0B9}" type="presParOf" srcId="{C7350287-A817-4C6D-8652-26EF21A2BD4D}" destId="{3F5692DA-E448-4DF5-B1D0-E953235FF680}" srcOrd="3" destOrd="0" presId="urn:microsoft.com/office/officeart/2005/8/layout/radial3"/>
    <dgm:cxn modelId="{36B27384-909B-4F45-9723-CED87E7E9424}" type="presParOf" srcId="{C7350287-A817-4C6D-8652-26EF21A2BD4D}" destId="{0B977535-0526-4A50-8691-CFB1352F9AA2}" srcOrd="4" destOrd="0" presId="urn:microsoft.com/office/officeart/2005/8/layout/radial3"/>
    <dgm:cxn modelId="{33702DA7-5728-435E-AB65-18AC8FE15CBD}" type="presParOf" srcId="{C7350287-A817-4C6D-8652-26EF21A2BD4D}" destId="{0BBC285A-C127-4935-B688-52894667027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C8819-4A0B-4C84-AE91-5BB2080875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5506B-0EA1-4282-A0E4-1A8A4EF9C5A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на организацию и проведение местных и участие в организации и проведении городских праздничных и иных зрелищных мероприятиях -11 454,4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557F563E-938E-460B-992A-941083A421D8}" type="parTrans" cxnId="{1E5CC8AA-B6D7-495B-8986-9E4E51D7713A}">
      <dgm:prSet/>
      <dgm:spPr/>
      <dgm:t>
        <a:bodyPr/>
        <a:lstStyle/>
        <a:p>
          <a:endParaRPr lang="ru-RU"/>
        </a:p>
      </dgm:t>
    </dgm:pt>
    <dgm:pt modelId="{79B46FE6-5EEE-4ED1-9384-97D236362F4B}" type="sibTrans" cxnId="{1E5CC8AA-B6D7-495B-8986-9E4E51D7713A}">
      <dgm:prSet/>
      <dgm:spPr/>
      <dgm:t>
        <a:bodyPr/>
        <a:lstStyle/>
        <a:p>
          <a:endParaRPr lang="ru-RU"/>
        </a:p>
      </dgm:t>
    </dgm:pt>
    <dgm:pt modelId="{F80344B5-50B4-4015-A325-4E8CBA472AC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на организацию и проведение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досуговых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 мероприятий для жителей, проживающих на территории муниципального образования – 1 504,1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F4F3293C-8A88-42C7-99E8-01F8C4778241}" type="parTrans" cxnId="{86DF7886-D141-4F69-A7BE-ADA63E159579}">
      <dgm:prSet/>
      <dgm:spPr/>
      <dgm:t>
        <a:bodyPr/>
        <a:lstStyle/>
        <a:p>
          <a:endParaRPr lang="ru-RU"/>
        </a:p>
      </dgm:t>
    </dgm:pt>
    <dgm:pt modelId="{BECDC0FA-A40D-4334-9F33-128B67A7D6D0}" type="sibTrans" cxnId="{86DF7886-D141-4F69-A7BE-ADA63E159579}">
      <dgm:prSet/>
      <dgm:spPr/>
      <dgm:t>
        <a:bodyPr/>
        <a:lstStyle/>
        <a:p>
          <a:endParaRPr lang="ru-RU"/>
        </a:p>
      </dgm:t>
    </dgm:pt>
    <dgm:pt modelId="{7BA7B21D-66AB-44CB-9385-F05837998B1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на проведение мероприятий по сохранению и развитию местных традиций и обрядов на территории муниципального образования -83,8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D7584EB2-6618-42AB-A256-2DBB428E3FEB}" type="parTrans" cxnId="{FB0FE910-01A7-442F-AED9-1286FB7070FA}">
      <dgm:prSet/>
      <dgm:spPr/>
      <dgm:t>
        <a:bodyPr/>
        <a:lstStyle/>
        <a:p>
          <a:endParaRPr lang="ru-RU"/>
        </a:p>
      </dgm:t>
    </dgm:pt>
    <dgm:pt modelId="{5D902AF6-A2FA-48EF-9842-320D6345E4E9}" type="sibTrans" cxnId="{FB0FE910-01A7-442F-AED9-1286FB7070FA}">
      <dgm:prSet/>
      <dgm:spPr/>
      <dgm:t>
        <a:bodyPr/>
        <a:lstStyle/>
        <a:p>
          <a:endParaRPr lang="ru-RU"/>
        </a:p>
      </dgm:t>
    </dgm:pt>
    <dgm:pt modelId="{AEE0F8D6-3A6B-4FD7-BE4B-CC29AA153674}" type="pres">
      <dgm:prSet presAssocID="{CE3C8819-4A0B-4C84-AE91-5BB2080875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35B57-521A-4243-B60E-D384C9134372}" type="pres">
      <dgm:prSet presAssocID="{C775506B-0EA1-4282-A0E4-1A8A4EF9C5A8}" presName="parentLin" presStyleCnt="0"/>
      <dgm:spPr/>
    </dgm:pt>
    <dgm:pt modelId="{DCD060B9-22C0-4602-8DFC-ADA482793870}" type="pres">
      <dgm:prSet presAssocID="{C775506B-0EA1-4282-A0E4-1A8A4EF9C5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5C1366-96AC-4C1D-9D39-73F153081DE9}" type="pres">
      <dgm:prSet presAssocID="{C775506B-0EA1-4282-A0E4-1A8A4EF9C5A8}" presName="parentText" presStyleLbl="node1" presStyleIdx="0" presStyleCnt="3" custScaleX="91813" custScaleY="162593" custLinFactY="-130132" custLinFactNeighborX="-4595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7AEE3-2B36-4557-839B-674808962A02}" type="pres">
      <dgm:prSet presAssocID="{C775506B-0EA1-4282-A0E4-1A8A4EF9C5A8}" presName="negativeSpace" presStyleCnt="0"/>
      <dgm:spPr/>
    </dgm:pt>
    <dgm:pt modelId="{A78AB569-4D43-45AC-B71A-0246D3B80FF1}" type="pres">
      <dgm:prSet presAssocID="{C775506B-0EA1-4282-A0E4-1A8A4EF9C5A8}" presName="childText" presStyleLbl="conFgAcc1" presStyleIdx="0" presStyleCnt="3" custLinFactY="-315623" custLinFactNeighborX="-613" custLinFactNeighborY="-400000">
        <dgm:presLayoutVars>
          <dgm:bulletEnabled val="1"/>
        </dgm:presLayoutVars>
      </dgm:prSet>
      <dgm:spPr/>
    </dgm:pt>
    <dgm:pt modelId="{88B4F0A1-8F67-4535-9281-5DB3866A2596}" type="pres">
      <dgm:prSet presAssocID="{79B46FE6-5EEE-4ED1-9384-97D236362F4B}" presName="spaceBetweenRectangles" presStyleCnt="0"/>
      <dgm:spPr/>
    </dgm:pt>
    <dgm:pt modelId="{22912FAA-F5D9-4C79-A619-7C2C3B412963}" type="pres">
      <dgm:prSet presAssocID="{F80344B5-50B4-4015-A325-4E8CBA472AC0}" presName="parentLin" presStyleCnt="0"/>
      <dgm:spPr/>
    </dgm:pt>
    <dgm:pt modelId="{35FE729A-81D5-4F9F-8870-0D9BC1361FD5}" type="pres">
      <dgm:prSet presAssocID="{F80344B5-50B4-4015-A325-4E8CBA472A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9EA0A0-0605-4976-A2C7-E566F26E984D}" type="pres">
      <dgm:prSet presAssocID="{F80344B5-50B4-4015-A325-4E8CBA472AC0}" presName="parentText" presStyleLbl="node1" presStyleIdx="1" presStyleCnt="3" custScaleX="81537" custScaleY="169619" custLinFactX="44948" custLinFactNeighborX="100000" custLinFactNeighborY="-2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F7A41-8062-43F2-8C12-A30D0DA6D972}" type="pres">
      <dgm:prSet presAssocID="{F80344B5-50B4-4015-A325-4E8CBA472AC0}" presName="negativeSpace" presStyleCnt="0"/>
      <dgm:spPr/>
    </dgm:pt>
    <dgm:pt modelId="{FE2DE938-549F-4911-BFDD-5566E0602BF3}" type="pres">
      <dgm:prSet presAssocID="{F80344B5-50B4-4015-A325-4E8CBA472AC0}" presName="childText" presStyleLbl="conFgAcc1" presStyleIdx="1" presStyleCnt="3">
        <dgm:presLayoutVars>
          <dgm:bulletEnabled val="1"/>
        </dgm:presLayoutVars>
      </dgm:prSet>
      <dgm:spPr/>
    </dgm:pt>
    <dgm:pt modelId="{EC629827-EED8-4FF1-91A6-6378B3BDB2C5}" type="pres">
      <dgm:prSet presAssocID="{BECDC0FA-A40D-4334-9F33-128B67A7D6D0}" presName="spaceBetweenRectangles" presStyleCnt="0"/>
      <dgm:spPr/>
    </dgm:pt>
    <dgm:pt modelId="{4C6049D2-3348-4DBA-8ED1-115E525943DC}" type="pres">
      <dgm:prSet presAssocID="{7BA7B21D-66AB-44CB-9385-F05837998B19}" presName="parentLin" presStyleCnt="0"/>
      <dgm:spPr/>
    </dgm:pt>
    <dgm:pt modelId="{C3A5DF60-1BE5-462F-AFFD-B59F414F2A26}" type="pres">
      <dgm:prSet presAssocID="{7BA7B21D-66AB-44CB-9385-F05837998B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0FD8A14-EB90-49C7-B746-B17A4C885131}" type="pres">
      <dgm:prSet presAssocID="{7BA7B21D-66AB-44CB-9385-F05837998B19}" presName="parentText" presStyleLbl="node1" presStyleIdx="2" presStyleCnt="3" custScaleX="83830" custScaleY="155109" custLinFactY="138269" custLinFactNeighborX="-4595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1B0EA-6AF3-45DB-9425-6544EAFF0BF7}" type="pres">
      <dgm:prSet presAssocID="{7BA7B21D-66AB-44CB-9385-F05837998B19}" presName="negativeSpace" presStyleCnt="0"/>
      <dgm:spPr/>
    </dgm:pt>
    <dgm:pt modelId="{4449EB08-CE24-47E4-A443-B4DE20FB4223}" type="pres">
      <dgm:prSet presAssocID="{7BA7B21D-66AB-44CB-9385-F05837998B19}" presName="childText" presStyleLbl="conFgAcc1" presStyleIdx="2" presStyleCnt="3" custLinFactY="205933" custLinFactNeighborX="216" custLinFactNeighborY="300000">
        <dgm:presLayoutVars>
          <dgm:bulletEnabled val="1"/>
        </dgm:presLayoutVars>
      </dgm:prSet>
      <dgm:spPr/>
    </dgm:pt>
  </dgm:ptLst>
  <dgm:cxnLst>
    <dgm:cxn modelId="{9EECCE8F-09C4-401E-A112-4D449F4752F1}" type="presOf" srcId="{F80344B5-50B4-4015-A325-4E8CBA472AC0}" destId="{35FE729A-81D5-4F9F-8870-0D9BC1361FD5}" srcOrd="0" destOrd="0" presId="urn:microsoft.com/office/officeart/2005/8/layout/list1"/>
    <dgm:cxn modelId="{1E5CC8AA-B6D7-495B-8986-9E4E51D7713A}" srcId="{CE3C8819-4A0B-4C84-AE91-5BB208087579}" destId="{C775506B-0EA1-4282-A0E4-1A8A4EF9C5A8}" srcOrd="0" destOrd="0" parTransId="{557F563E-938E-460B-992A-941083A421D8}" sibTransId="{79B46FE6-5EEE-4ED1-9384-97D236362F4B}"/>
    <dgm:cxn modelId="{AEDFEAAC-CE1E-4BBD-8B8D-FB051101EB8B}" type="presOf" srcId="{7BA7B21D-66AB-44CB-9385-F05837998B19}" destId="{A0FD8A14-EB90-49C7-B746-B17A4C885131}" srcOrd="1" destOrd="0" presId="urn:microsoft.com/office/officeart/2005/8/layout/list1"/>
    <dgm:cxn modelId="{54FE7DDB-BD54-488A-8D64-B4201AEB17A6}" type="presOf" srcId="{7BA7B21D-66AB-44CB-9385-F05837998B19}" destId="{C3A5DF60-1BE5-462F-AFFD-B59F414F2A26}" srcOrd="0" destOrd="0" presId="urn:microsoft.com/office/officeart/2005/8/layout/list1"/>
    <dgm:cxn modelId="{A77E664B-8B25-4A9A-9E61-E71DEBE1AA3E}" type="presOf" srcId="{C775506B-0EA1-4282-A0E4-1A8A4EF9C5A8}" destId="{DCD060B9-22C0-4602-8DFC-ADA482793870}" srcOrd="0" destOrd="0" presId="urn:microsoft.com/office/officeart/2005/8/layout/list1"/>
    <dgm:cxn modelId="{F90A9728-7DE8-4B0D-B86A-70314E675F34}" type="presOf" srcId="{C775506B-0EA1-4282-A0E4-1A8A4EF9C5A8}" destId="{CC5C1366-96AC-4C1D-9D39-73F153081DE9}" srcOrd="1" destOrd="0" presId="urn:microsoft.com/office/officeart/2005/8/layout/list1"/>
    <dgm:cxn modelId="{FE415100-DFB2-4271-981A-8B21B02A040A}" type="presOf" srcId="{F80344B5-50B4-4015-A325-4E8CBA472AC0}" destId="{C99EA0A0-0605-4976-A2C7-E566F26E984D}" srcOrd="1" destOrd="0" presId="urn:microsoft.com/office/officeart/2005/8/layout/list1"/>
    <dgm:cxn modelId="{69DA1DF5-BC49-4E61-B18B-5F9B9EFF371A}" type="presOf" srcId="{CE3C8819-4A0B-4C84-AE91-5BB208087579}" destId="{AEE0F8D6-3A6B-4FD7-BE4B-CC29AA153674}" srcOrd="0" destOrd="0" presId="urn:microsoft.com/office/officeart/2005/8/layout/list1"/>
    <dgm:cxn modelId="{86DF7886-D141-4F69-A7BE-ADA63E159579}" srcId="{CE3C8819-4A0B-4C84-AE91-5BB208087579}" destId="{F80344B5-50B4-4015-A325-4E8CBA472AC0}" srcOrd="1" destOrd="0" parTransId="{F4F3293C-8A88-42C7-99E8-01F8C4778241}" sibTransId="{BECDC0FA-A40D-4334-9F33-128B67A7D6D0}"/>
    <dgm:cxn modelId="{FB0FE910-01A7-442F-AED9-1286FB7070FA}" srcId="{CE3C8819-4A0B-4C84-AE91-5BB208087579}" destId="{7BA7B21D-66AB-44CB-9385-F05837998B19}" srcOrd="2" destOrd="0" parTransId="{D7584EB2-6618-42AB-A256-2DBB428E3FEB}" sibTransId="{5D902AF6-A2FA-48EF-9842-320D6345E4E9}"/>
    <dgm:cxn modelId="{19B2AEB7-996F-4EA6-B457-2CFF4DE0980A}" type="presParOf" srcId="{AEE0F8D6-3A6B-4FD7-BE4B-CC29AA153674}" destId="{FDC35B57-521A-4243-B60E-D384C9134372}" srcOrd="0" destOrd="0" presId="urn:microsoft.com/office/officeart/2005/8/layout/list1"/>
    <dgm:cxn modelId="{4FDCC085-BAC1-4C2F-A8E6-95E55299834B}" type="presParOf" srcId="{FDC35B57-521A-4243-B60E-D384C9134372}" destId="{DCD060B9-22C0-4602-8DFC-ADA482793870}" srcOrd="0" destOrd="0" presId="urn:microsoft.com/office/officeart/2005/8/layout/list1"/>
    <dgm:cxn modelId="{466AF4E5-AF5A-45C9-A062-F8CBB3C1752D}" type="presParOf" srcId="{FDC35B57-521A-4243-B60E-D384C9134372}" destId="{CC5C1366-96AC-4C1D-9D39-73F153081DE9}" srcOrd="1" destOrd="0" presId="urn:microsoft.com/office/officeart/2005/8/layout/list1"/>
    <dgm:cxn modelId="{E4639646-4C6E-4133-B129-348F9C409F06}" type="presParOf" srcId="{AEE0F8D6-3A6B-4FD7-BE4B-CC29AA153674}" destId="{8637AEE3-2B36-4557-839B-674808962A02}" srcOrd="1" destOrd="0" presId="urn:microsoft.com/office/officeart/2005/8/layout/list1"/>
    <dgm:cxn modelId="{469A1B08-1A6A-48A3-8B9F-D50E16B9279B}" type="presParOf" srcId="{AEE0F8D6-3A6B-4FD7-BE4B-CC29AA153674}" destId="{A78AB569-4D43-45AC-B71A-0246D3B80FF1}" srcOrd="2" destOrd="0" presId="urn:microsoft.com/office/officeart/2005/8/layout/list1"/>
    <dgm:cxn modelId="{271296B4-9B7F-4E7D-A2D2-BAE1B13A76A4}" type="presParOf" srcId="{AEE0F8D6-3A6B-4FD7-BE4B-CC29AA153674}" destId="{88B4F0A1-8F67-4535-9281-5DB3866A2596}" srcOrd="3" destOrd="0" presId="urn:microsoft.com/office/officeart/2005/8/layout/list1"/>
    <dgm:cxn modelId="{FD91A72D-7195-4BBF-B1D4-FC73EAA00E9F}" type="presParOf" srcId="{AEE0F8D6-3A6B-4FD7-BE4B-CC29AA153674}" destId="{22912FAA-F5D9-4C79-A619-7C2C3B412963}" srcOrd="4" destOrd="0" presId="urn:microsoft.com/office/officeart/2005/8/layout/list1"/>
    <dgm:cxn modelId="{84961A04-4AA9-4553-BAE7-EA39F50DC142}" type="presParOf" srcId="{22912FAA-F5D9-4C79-A619-7C2C3B412963}" destId="{35FE729A-81D5-4F9F-8870-0D9BC1361FD5}" srcOrd="0" destOrd="0" presId="urn:microsoft.com/office/officeart/2005/8/layout/list1"/>
    <dgm:cxn modelId="{5245770A-7A61-410D-900F-C3810D0668A6}" type="presParOf" srcId="{22912FAA-F5D9-4C79-A619-7C2C3B412963}" destId="{C99EA0A0-0605-4976-A2C7-E566F26E984D}" srcOrd="1" destOrd="0" presId="urn:microsoft.com/office/officeart/2005/8/layout/list1"/>
    <dgm:cxn modelId="{30BA1CF6-1F8D-48B6-B7B3-DC3147361FE3}" type="presParOf" srcId="{AEE0F8D6-3A6B-4FD7-BE4B-CC29AA153674}" destId="{34AF7A41-8062-43F2-8C12-A30D0DA6D972}" srcOrd="5" destOrd="0" presId="urn:microsoft.com/office/officeart/2005/8/layout/list1"/>
    <dgm:cxn modelId="{57C7500C-EFA1-43D0-986B-95E16D847655}" type="presParOf" srcId="{AEE0F8D6-3A6B-4FD7-BE4B-CC29AA153674}" destId="{FE2DE938-549F-4911-BFDD-5566E0602BF3}" srcOrd="6" destOrd="0" presId="urn:microsoft.com/office/officeart/2005/8/layout/list1"/>
    <dgm:cxn modelId="{60995680-8867-4846-B92C-F050F1406C64}" type="presParOf" srcId="{AEE0F8D6-3A6B-4FD7-BE4B-CC29AA153674}" destId="{EC629827-EED8-4FF1-91A6-6378B3BDB2C5}" srcOrd="7" destOrd="0" presId="urn:microsoft.com/office/officeart/2005/8/layout/list1"/>
    <dgm:cxn modelId="{D9962ECF-BF45-47B0-931C-44CC739CB0DF}" type="presParOf" srcId="{AEE0F8D6-3A6B-4FD7-BE4B-CC29AA153674}" destId="{4C6049D2-3348-4DBA-8ED1-115E525943DC}" srcOrd="8" destOrd="0" presId="urn:microsoft.com/office/officeart/2005/8/layout/list1"/>
    <dgm:cxn modelId="{5177931C-F1DC-4696-8EDE-68A56200152E}" type="presParOf" srcId="{4C6049D2-3348-4DBA-8ED1-115E525943DC}" destId="{C3A5DF60-1BE5-462F-AFFD-B59F414F2A26}" srcOrd="0" destOrd="0" presId="urn:microsoft.com/office/officeart/2005/8/layout/list1"/>
    <dgm:cxn modelId="{06D2E6D1-AE2E-4CD4-9849-649676D857CB}" type="presParOf" srcId="{4C6049D2-3348-4DBA-8ED1-115E525943DC}" destId="{A0FD8A14-EB90-49C7-B746-B17A4C885131}" srcOrd="1" destOrd="0" presId="urn:microsoft.com/office/officeart/2005/8/layout/list1"/>
    <dgm:cxn modelId="{9BD5EAC6-C0BE-49D5-8E5C-FA6A54D2052D}" type="presParOf" srcId="{AEE0F8D6-3A6B-4FD7-BE4B-CC29AA153674}" destId="{FB21B0EA-6AF3-45DB-9425-6544EAFF0BF7}" srcOrd="9" destOrd="0" presId="urn:microsoft.com/office/officeart/2005/8/layout/list1"/>
    <dgm:cxn modelId="{211F490B-11F3-4691-B0DF-6AB3FF9ADC56}" type="presParOf" srcId="{AEE0F8D6-3A6B-4FD7-BE4B-CC29AA153674}" destId="{4449EB08-CE24-47E4-A443-B4DE20FB42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D3E0CE-F634-4645-B345-DBD1ABE54B9A}">
      <dsp:nvSpPr>
        <dsp:cNvPr id="0" name=""/>
        <dsp:cNvSpPr/>
      </dsp:nvSpPr>
      <dsp:spPr>
        <a:xfrm>
          <a:off x="1585586" y="1310"/>
          <a:ext cx="5057256" cy="1086451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Исполнение за 2020 год</a:t>
          </a:r>
          <a:endParaRPr lang="ru-RU" sz="2400" b="1" kern="1200" dirty="0"/>
        </a:p>
      </dsp:txBody>
      <dsp:txXfrm>
        <a:off x="1585586" y="1310"/>
        <a:ext cx="5057256" cy="1086451"/>
      </dsp:txXfrm>
    </dsp:sp>
    <dsp:sp modelId="{7012ED23-C9AE-40A0-B65F-9992AF06EEDB}">
      <dsp:nvSpPr>
        <dsp:cNvPr id="0" name=""/>
        <dsp:cNvSpPr/>
      </dsp:nvSpPr>
      <dsp:spPr>
        <a:xfrm>
          <a:off x="2091311" y="1087761"/>
          <a:ext cx="505725" cy="814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838"/>
              </a:lnTo>
              <a:lnTo>
                <a:pt x="505725" y="8148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E02C3-3F0C-4D66-856B-B244DF023C43}">
      <dsp:nvSpPr>
        <dsp:cNvPr id="0" name=""/>
        <dsp:cNvSpPr/>
      </dsp:nvSpPr>
      <dsp:spPr>
        <a:xfrm>
          <a:off x="2597037" y="1359374"/>
          <a:ext cx="4629464" cy="1086451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132,3  млн. рублей</a:t>
          </a:r>
          <a:endParaRPr lang="ru-RU" sz="2400" kern="1200" dirty="0"/>
        </a:p>
      </dsp:txBody>
      <dsp:txXfrm>
        <a:off x="2597037" y="1359374"/>
        <a:ext cx="4629464" cy="1086451"/>
      </dsp:txXfrm>
    </dsp:sp>
    <dsp:sp modelId="{E892D016-0AA3-4743-8384-E7870BE09EB8}">
      <dsp:nvSpPr>
        <dsp:cNvPr id="0" name=""/>
        <dsp:cNvSpPr/>
      </dsp:nvSpPr>
      <dsp:spPr>
        <a:xfrm>
          <a:off x="2091311" y="1087761"/>
          <a:ext cx="505725" cy="217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902"/>
              </a:lnTo>
              <a:lnTo>
                <a:pt x="505725" y="21729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74F98-09F7-4778-8A04-71D33E777DCA}">
      <dsp:nvSpPr>
        <dsp:cNvPr id="0" name=""/>
        <dsp:cNvSpPr/>
      </dsp:nvSpPr>
      <dsp:spPr>
        <a:xfrm>
          <a:off x="2597037" y="2717438"/>
          <a:ext cx="4595045" cy="108645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Расходы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123,6 млн. рублей</a:t>
          </a:r>
          <a:endParaRPr lang="ru-RU" sz="2400" b="1" kern="1200" dirty="0"/>
        </a:p>
      </dsp:txBody>
      <dsp:txXfrm>
        <a:off x="2597037" y="2717438"/>
        <a:ext cx="4595045" cy="1086451"/>
      </dsp:txXfrm>
    </dsp:sp>
    <dsp:sp modelId="{44D9DD81-62B1-45CA-8C5A-0E8312E4BB9E}">
      <dsp:nvSpPr>
        <dsp:cNvPr id="0" name=""/>
        <dsp:cNvSpPr/>
      </dsp:nvSpPr>
      <dsp:spPr>
        <a:xfrm>
          <a:off x="2091311" y="1087761"/>
          <a:ext cx="505725" cy="3530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0966"/>
              </a:lnTo>
              <a:lnTo>
                <a:pt x="505725" y="35309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0AC66-2853-4B21-AE34-DA020B3AE853}">
      <dsp:nvSpPr>
        <dsp:cNvPr id="0" name=""/>
        <dsp:cNvSpPr/>
      </dsp:nvSpPr>
      <dsp:spPr>
        <a:xfrm>
          <a:off x="2597037" y="4075503"/>
          <a:ext cx="4588248" cy="108645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дефицит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8,7 млн. рублей</a:t>
          </a:r>
          <a:endParaRPr lang="ru-RU" sz="2400" b="1" kern="1200" dirty="0"/>
        </a:p>
      </dsp:txBody>
      <dsp:txXfrm>
        <a:off x="2597037" y="4075503"/>
        <a:ext cx="4588248" cy="10864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0.29268</cdr:x>
      <cdr:y>0.10526</cdr:y>
    </cdr:from>
    <cdr:to>
      <cdr:x>0.39675</cdr:x>
      <cdr:y>0.27368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68" y="571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0.27642</cdr:x>
      <cdr:y>0.03947</cdr:y>
    </cdr:from>
    <cdr:to>
      <cdr:x>0.39675</cdr:x>
      <cdr:y>0.26053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8892" y="214314"/>
          <a:ext cx="1057276" cy="1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0.33058</cdr:x>
      <cdr:y>0.31706</cdr:y>
    </cdr:from>
    <cdr:to>
      <cdr:x>0.56009</cdr:x>
      <cdr:y>0.95021</cdr:y>
    </cdr:to>
    <cdr:pic>
      <cdr:nvPicPr>
        <cdr:cNvPr id="2" name="Рисунок 1" descr="432aca3a_1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0320" y="1728192"/>
          <a:ext cx="1999714" cy="345112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635000"/>
        </a:effec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2.2815E-7</cdr:y>
    </cdr:from>
    <cdr:to>
      <cdr:x>0.22798</cdr:x>
      <cdr:y>0.50929</cdr:y>
    </cdr:to>
    <cdr:pic>
      <cdr:nvPicPr>
        <cdr:cNvPr id="8" name="Рисунок 7" descr="1793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2052073" cy="2232248"/>
        </a:xfrm>
        <a:prstGeom xmlns:a="http://schemas.openxmlformats.org/drawingml/2006/main" prst="rect">
          <a:avLst/>
        </a:prstGeom>
        <a:effectLst xmlns:a="http://schemas.openxmlformats.org/drawingml/2006/main">
          <a:softEdge rad="635000"/>
        </a:effectLst>
      </cdr:spPr>
    </cdr:pic>
  </cdr:relSizeAnchor>
  <cdr:relSizeAnchor xmlns:cdr="http://schemas.openxmlformats.org/drawingml/2006/chartDrawing">
    <cdr:from>
      <cdr:x>0.92857</cdr:x>
      <cdr:y>0.53785</cdr:y>
    </cdr:from>
    <cdr:to>
      <cdr:x>1</cdr:x>
      <cdr:y>0.61935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58214" y="2357454"/>
          <a:ext cx="6429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/>
            <a:t>м</a:t>
          </a:r>
          <a:r>
            <a:rPr lang="ru-RU" sz="1100" dirty="0" smtClean="0"/>
            <a:t>лн. </a:t>
          </a:r>
        </a:p>
        <a:p xmlns:a="http://schemas.openxmlformats.org/drawingml/2006/main">
          <a:r>
            <a:rPr lang="ru-RU" sz="1100" dirty="0" smtClean="0"/>
            <a:t>рублей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0.83259</cdr:x>
      <cdr:y>0.05714</cdr:y>
    </cdr:from>
    <cdr:to>
      <cdr:x>0.98259</cdr:x>
      <cdr:y>0.12234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44816" y="288032"/>
          <a:ext cx="1323247" cy="328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123,6 млн. руб.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F87A-5E94-46C3-932E-89614350B782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AD6D-931E-40C3-8EF0-9336DD5D32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F499-9AF1-4426-8CF4-EBA7189A319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D320-23B6-4D5C-9B2C-8512AB5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D320-23B6-4D5C-9B2C-8512AB542F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heel spokes="8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3.jpeg"/><Relationship Id="rId7" Type="http://schemas.openxmlformats.org/officeDocument/2006/relationships/diagramData" Target="../diagrams/data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microsoft.com/office/2007/relationships/diagramDrawing" Target="../diagrams/drawing2.xml"/><Relationship Id="rId5" Type="http://schemas.openxmlformats.org/officeDocument/2006/relationships/image" Target="../media/image25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4.jpeg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yE0SIcqlf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712968" cy="5590974"/>
          </a:xfrm>
          <a:noFill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БЮДЖЕТ ДЛЯ ГРАЖДАН</a:t>
            </a: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</a:t>
            </a:r>
            <a:b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 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 МО Обуховский</a:t>
            </a:r>
            <a:b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за 2020 год</a:t>
            </a:r>
            <a:endParaRPr lang="ru-RU" sz="53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Внутригородское муниципальное образование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Санкт-Петербурга муниципальный округ Обуховский </a:t>
            </a:r>
            <a:endParaRPr lang="ru-RU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3" name="Рисунок 12" descr="MO_Obuhov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429000"/>
            <a:ext cx="2423907" cy="306481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553264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7030A0"/>
                </a:solidFill>
              </a:rPr>
              <a:t>Структура </a:t>
            </a:r>
            <a:r>
              <a:rPr lang="ru-RU" sz="2600" dirty="0">
                <a:solidFill>
                  <a:srgbClr val="7030A0"/>
                </a:solidFill>
              </a:rPr>
              <a:t>расходов </a:t>
            </a:r>
            <a:r>
              <a:rPr lang="ru-RU" sz="2600" dirty="0" smtClean="0">
                <a:solidFill>
                  <a:srgbClr val="7030A0"/>
                </a:solidFill>
              </a:rPr>
              <a:t>бюджета в 2020году</a:t>
            </a:r>
            <a:endParaRPr lang="ru-RU" sz="2600" dirty="0"/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712968" cy="545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5348318" cy="209528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6" descr="14_troick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05064"/>
            <a:ext cx="3535618" cy="299695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Динамика  расходов бюджета МО МО ОБУХОВСКИЙ </a:t>
            </a:r>
            <a:b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на реализацию  муниципальных  и ведомственных </a:t>
            </a:r>
            <a:b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целевых  программ </a:t>
            </a:r>
            <a:endParaRPr lang="ru-RU" sz="2800" dirty="0">
              <a:solidFill>
                <a:srgbClr val="0066FF"/>
              </a:solidFill>
              <a:latin typeface="Haettenschweiler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88216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5348318" cy="2809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9208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Мониторинг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исполнения  установленного МО МО ОБУХОВСКИЙ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норматива на содержание органов местного самоуправления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5348318" cy="209528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Национальная безопасность и правоохранительная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43664" cy="93873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Средства направленные на расходы: </a:t>
            </a:r>
          </a:p>
          <a:p>
            <a:pPr>
              <a:buNone/>
            </a:pPr>
            <a:r>
              <a:rPr lang="ru-RU" dirty="0" smtClean="0"/>
              <a:t>-на мероприятия по проведению подготовки и обучения неработающего населения способам защиты и действиям в чрезвычайных ситуациях - 81,7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455096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426291" cy="47477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05064"/>
            <a:ext cx="3608883" cy="269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Национальная экономика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068960"/>
            <a:ext cx="360040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участие и финансирование временного трудоустройства безработных граждан, испытывающих трудности в поиске работы </a:t>
            </a:r>
          </a:p>
          <a:p>
            <a:pPr algn="ctr"/>
            <a:r>
              <a:rPr lang="ru-RU" dirty="0" smtClean="0"/>
              <a:t>-184,5 </a:t>
            </a:r>
            <a:r>
              <a:rPr lang="ru-RU" dirty="0" err="1" smtClean="0"/>
              <a:t>тыс.руб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196752"/>
            <a:ext cx="396044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участие в организации и финансировании временного трудоустройства несовершеннолетних от 14 до 18 лет в свободное от учебы время</a:t>
            </a:r>
          </a:p>
          <a:p>
            <a:pPr algn="ctr"/>
            <a:r>
              <a:rPr lang="ru-RU" dirty="0" smtClean="0"/>
              <a:t> -72,0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5085184"/>
            <a:ext cx="331236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содействие развитию малого бизнеса на территории муниципального образования</a:t>
            </a:r>
          </a:p>
          <a:p>
            <a:pPr algn="ctr"/>
            <a:r>
              <a:rPr lang="ru-RU" dirty="0" smtClean="0"/>
              <a:t> -24,8 </a:t>
            </a:r>
            <a:r>
              <a:rPr lang="ru-RU" dirty="0" err="1" smtClean="0"/>
              <a:t>тыс.руб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Fowm7aXUAAKWca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81128"/>
            <a:ext cx="2810086" cy="187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auz_detskiy_hospis_1.jpg"/>
          <p:cNvPicPr>
            <a:picLocks noChangeAspect="1"/>
          </p:cNvPicPr>
          <p:nvPr/>
        </p:nvPicPr>
        <p:blipFill>
          <a:blip r:embed="rId3" cstate="print"/>
          <a:srcRect l="12201" b="6185"/>
          <a:stretch>
            <a:fillRect/>
          </a:stretch>
        </p:blipFill>
        <p:spPr>
          <a:xfrm>
            <a:off x="179512" y="4365104"/>
            <a:ext cx="3240360" cy="230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60914094717_IMG_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36912"/>
            <a:ext cx="4680520" cy="31203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que8CnveRD3YBzsQYU5SjA=s1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196752"/>
            <a:ext cx="2632720" cy="218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etnyaya-uborka-territor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96752"/>
            <a:ext cx="30113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05064"/>
            <a:ext cx="3672408" cy="28529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 descr="1703373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3275337" cy="218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56260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6868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504" y="1196752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8" name="Рисунок 7" descr="7e677f8250afe0b37ca3fd554db796f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828266"/>
            <a:ext cx="3384376" cy="220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521280068_sal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980728"/>
            <a:ext cx="2951609" cy="196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ovogodnie_shary-1024x6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1505" y="4653136"/>
            <a:ext cx="3202984" cy="203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96752"/>
          <a:ext cx="8750206" cy="537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pic>
        <p:nvPicPr>
          <p:cNvPr id="8" name="Рисунок 7" descr="Extended-Famil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3"/>
            <a:ext cx="4248472" cy="2520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тание-на-лыж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56992"/>
            <a:ext cx="5689366" cy="329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Физическая культура и 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619128" cy="2090861"/>
          </a:xfrm>
          <a:effectLst>
            <a:outerShdw blurRad="76200" dist="50800" dir="5400000" rotWithShape="0">
              <a:srgbClr val="4E3B30">
                <a:alpha val="6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Расходы на создание условий для развития на территории муниципального образования массовой физической культуры и спорта -87,6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nfas.nichost.ru/upload/iblock/470/470001affde9b782ae74030c161a10c2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91" y="166879"/>
            <a:ext cx="1882825" cy="20181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6" name="Рисунок 5" descr="a72a3d4c70a945e7e2a2c64f45ba30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653136"/>
            <a:ext cx="2843808" cy="20162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62736" cy="738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отчет для граждан?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03648" y="1268760"/>
            <a:ext cx="7473653" cy="525658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для граждан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информационный ресурс, содержащий данные об исполнении бюджета района за отчетный финансовый год, в доступной для широкого круга заинтересованных лиц форме.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составленные по определенной форме сведения, данные о деятельности экономического субъекта за определенный прошедший период (Борисов А.Б. Большой экономический словарь. — М.: Книжный мир, 2003. — 895 с.).</a:t>
            </a:r>
          </a:p>
          <a:p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безвозмездные и безвозвратные поступления денежных средств в отчетном финансовом году.</a:t>
            </a:r>
          </a:p>
          <a:p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 в соответствии с установленными полномочиями по расходным обязательствам в отчетном финансовом году.</a:t>
            </a:r>
          </a:p>
          <a:p>
            <a:r>
              <a:rPr lang="ru-RU" altLang="ru-RU" b="1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над доходами.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69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051531"/>
      </p:ext>
    </p:extLst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массовой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4163"/>
            <a:ext cx="4563616" cy="22348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Расходы на периодические издания, учрежденные представительными органами местного самоуправления </a:t>
            </a:r>
          </a:p>
          <a:p>
            <a:pPr algn="ctr">
              <a:buNone/>
            </a:pPr>
            <a:r>
              <a:rPr lang="ru-RU" dirty="0" smtClean="0"/>
              <a:t>-690,8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pic>
        <p:nvPicPr>
          <p:cNvPr id="9" name="Рисунок 8" descr="крупный-п-ан-стога-газет-ассортимент-с-оженных-газет-на-бе-изне-пос-е-68916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34987"/>
            <a:ext cx="4176464" cy="27825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yyrj4s1nx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2843808" cy="19966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broshu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082" y="4053069"/>
            <a:ext cx="3276365" cy="21842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SES15UXcAIb1QA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293096"/>
            <a:ext cx="442798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KMekoh1J2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3429000" cy="228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AL1I0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764704"/>
            <a:ext cx="334432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8eeeac4ae014fcfee8cb644555ec71c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53258"/>
            <a:ext cx="3312368" cy="24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491880" y="76201"/>
            <a:ext cx="5509276" cy="2809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 smtClean="0">
              <a:solidFill>
                <a:srgbClr val="CC6600"/>
              </a:solidFill>
            </a:endParaRPr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6" name="Рисунок 15" descr="image0012.jpg"/>
          <p:cNvPicPr>
            <a:picLocks noChangeAspect="1"/>
          </p:cNvPicPr>
          <p:nvPr/>
        </p:nvPicPr>
        <p:blipFill>
          <a:blip r:embed="rId6" cstate="print"/>
          <a:srcRect r="26999" b="32471"/>
          <a:stretch>
            <a:fillRect/>
          </a:stretch>
        </p:blipFill>
        <p:spPr>
          <a:xfrm>
            <a:off x="2699792" y="2132856"/>
            <a:ext cx="3816424" cy="265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5db3f3095c176f8d22c13989317ef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4797152"/>
            <a:ext cx="2864934" cy="19105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889" y="365126"/>
            <a:ext cx="6885461" cy="53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st.depositphotos.com/1561359/3865/v/110/depositphotos_38656367-3d-man-showing-okay-hand-sign-with-an-exclamation-mark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2" y="449186"/>
            <a:ext cx="1499556" cy="19496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29887" y="986585"/>
            <a:ext cx="7374577" cy="550921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сбора и учета доходов и осуществление расходов на основе сводной бюджетной росписи и кассового плана.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этап бюджетного процесса, который начинается с момента утверждения решения о бюджете района и продолжается в течение финансового года. Можно выделить следующие этапы этого процесса: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доходам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муниципального имущества и других обязательных платежей, в соответствии с утвержденным планом по мобилизации доходов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расходам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согласно исполнения принятых муниципальным образованием расходных обязательств.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утверждение отчета об исполнении бюджета МО является важной функцией контроля за исполнение бюджета.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Отчет об исполнении бюджета МО составляется в установленном порядке с необходимым анализом по всем основным показателям доходной и расходной части бюджета.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об исполнении бюджета МО предоставляется в совет депутатов для принятия решения об его утверждении либо отклонении.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60202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44183"/>
            <a:ext cx="2903721" cy="191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показатели бюджета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МО МО Обуховский за 2020 годы</a:t>
            </a:r>
            <a:endParaRPr 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578103"/>
          <a:ext cx="8812088" cy="516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00430" y="0"/>
            <a:ext cx="5253054" cy="3571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ncome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9766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доходов бюджета в 2020 году.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2143140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908720"/>
            <a:ext cx="2000264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Неналоговые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772816"/>
            <a:ext cx="1928826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Безвозмездные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1217073" y="25937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787108" y="2285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786710" y="2285992"/>
            <a:ext cx="4286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2708920"/>
            <a:ext cx="2857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НАЛОГИ НА СОВОКУПНЫЙ ДОХОД:</a:t>
            </a:r>
          </a:p>
          <a:p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Налог, взимаемый в связи с применением упрощенной системы налогообложения</a:t>
            </a:r>
          </a:p>
          <a:p>
            <a:pPr>
              <a:buFontTx/>
              <a:buChar char="-"/>
            </a:pPr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Единый налог на вмененный доход для отдельных видов деятельности</a:t>
            </a:r>
          </a:p>
          <a:p>
            <a:pPr>
              <a:buFontTx/>
              <a:buChar char="-"/>
            </a:pPr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Налог, взимаемый в связи с применением патентной системы налогообложения</a:t>
            </a:r>
            <a:endParaRPr lang="ru-RU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848" y="162880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/>
              <a:t>ДОХОДЫ ОТ ОКАЗАНИЯ ПЛАТНЫХ УСЛУГ И КОМПЕНСАЦИИ ЗАТРАТ ГОСУДАРСТВА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ШТРАФЫ, САНКЦИИ, ВОЗМЕЩЕНИЕ УЩЕРБА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ПРОЧИЕ НЕНАЛОГОВЫЕ ДОХОДЫ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2280" y="2636912"/>
            <a:ext cx="1571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Дотации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Субвенции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7664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налоговых доходов бюджета в 2020году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683568" y="1124744"/>
          <a:ext cx="7776864" cy="530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dengi_kred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3921110" cy="250030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838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неналоговых доходов бюджета в 2020 году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1196752"/>
          <a:ext cx="8175282" cy="547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509120"/>
            <a:ext cx="4286248" cy="22217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ab-obuh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49080"/>
            <a:ext cx="3779912" cy="252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9acceec007acdc581cae2d2ea7d8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8680"/>
            <a:ext cx="2791200" cy="1712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Безвозмездные поступления 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908720"/>
          <a:ext cx="81369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2_179_comm.jpg"/>
          <p:cNvPicPr>
            <a:picLocks noChangeAspect="1"/>
          </p:cNvPicPr>
          <p:nvPr/>
        </p:nvPicPr>
        <p:blipFill>
          <a:blip r:embed="rId2" cstate="print"/>
          <a:srcRect b="7476"/>
          <a:stretch>
            <a:fillRect/>
          </a:stretch>
        </p:blipFill>
        <p:spPr>
          <a:xfrm>
            <a:off x="107504" y="2492896"/>
            <a:ext cx="6096000" cy="42302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3366FF"/>
                </a:solidFill>
              </a:rPr>
              <a:t>соотношение поступлений доходов в бюджет МО</a:t>
            </a:r>
            <a:endParaRPr lang="ru-RU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8687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1285861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рублей</a:t>
            </a:r>
            <a:endParaRPr lang="ru-RU" sz="1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5613</TotalTime>
  <Words>742</Words>
  <Application>Microsoft Office PowerPoint</Application>
  <PresentationFormat>Экран (4:3)</PresentationFormat>
  <Paragraphs>132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БЮДЖЕТ ДЛЯ ГРАЖДАН                                                     МО МО Обуховский                   за 2020 год</vt:lpstr>
      <vt:lpstr> Что такое отчет для граждан? Основные понятия.  </vt:lpstr>
      <vt:lpstr>Исполнение бюджета</vt:lpstr>
      <vt:lpstr>Основные показатели бюджета   МО МО Обуховский за 2020 годы</vt:lpstr>
      <vt:lpstr>Структура доходов бюджета в 2020 году.</vt:lpstr>
      <vt:lpstr>Структура налоговых доходов бюджета в 2020году</vt:lpstr>
      <vt:lpstr>Структура неналоговых доходов бюджета в 2020 году</vt:lpstr>
      <vt:lpstr>Безвозмездные поступления </vt:lpstr>
      <vt:lpstr>соотношение поступлений доходов в бюджет МО</vt:lpstr>
      <vt:lpstr>Структура расходов бюджета в 2020году</vt:lpstr>
      <vt:lpstr>Динамика  расходов бюджета МО МО ОБУХОВСКИЙ  на реализацию  муниципальных  и ведомственных  целевых  программ </vt:lpstr>
      <vt:lpstr>Мониторинг  исполнения  установленного МО МО ОБУХОВСКИЙ норматива на содержание органов местного самоуправления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 </vt:lpstr>
      <vt:lpstr>Социальная политика</vt:lpstr>
      <vt:lpstr>Физическая культура и спорт</vt:lpstr>
      <vt:lpstr>Средства массовой информации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Nadejda</dc:creator>
  <cp:lastModifiedBy>BuhMA</cp:lastModifiedBy>
  <cp:revision>638</cp:revision>
  <dcterms:created xsi:type="dcterms:W3CDTF">2013-11-22T09:10:35Z</dcterms:created>
  <dcterms:modified xsi:type="dcterms:W3CDTF">2021-03-23T14:38:57Z</dcterms:modified>
</cp:coreProperties>
</file>