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24"/>
  </p:notesMasterIdLst>
  <p:handoutMasterIdLst>
    <p:handoutMasterId r:id="rId25"/>
  </p:handoutMasterIdLst>
  <p:sldIdLst>
    <p:sldId id="289" r:id="rId2"/>
    <p:sldId id="319" r:id="rId3"/>
    <p:sldId id="321" r:id="rId4"/>
    <p:sldId id="304" r:id="rId5"/>
    <p:sldId id="403" r:id="rId6"/>
    <p:sldId id="404" r:id="rId7"/>
    <p:sldId id="405" r:id="rId8"/>
    <p:sldId id="406" r:id="rId9"/>
    <p:sldId id="407" r:id="rId10"/>
    <p:sldId id="291" r:id="rId11"/>
    <p:sldId id="292" r:id="rId12"/>
    <p:sldId id="408" r:id="rId13"/>
    <p:sldId id="409" r:id="rId14"/>
    <p:sldId id="410" r:id="rId15"/>
    <p:sldId id="415" r:id="rId16"/>
    <p:sldId id="411" r:id="rId17"/>
    <p:sldId id="412" r:id="rId18"/>
    <p:sldId id="380" r:id="rId19"/>
    <p:sldId id="413" r:id="rId20"/>
    <p:sldId id="414" r:id="rId21"/>
    <p:sldId id="416" r:id="rId22"/>
    <p:sldId id="3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9900"/>
    <a:srgbClr val="008000"/>
    <a:srgbClr val="0066FF"/>
    <a:srgbClr val="663300"/>
    <a:srgbClr val="CC0066"/>
    <a:srgbClr val="CCFFCC"/>
    <a:srgbClr val="CCFF33"/>
    <a:srgbClr val="66FFFF"/>
    <a:srgbClr val="33CC33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0" autoAdjust="0"/>
    <p:restoredTop sz="81658" autoAdjust="0"/>
  </p:normalViewPr>
  <p:slideViewPr>
    <p:cSldViewPr>
      <p:cViewPr>
        <p:scale>
          <a:sx n="110" d="100"/>
          <a:sy n="110" d="100"/>
        </p:scale>
        <p:origin x="-164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2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3399FF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1.4234915256329542E-2"/>
                  <c:y val="-0.64389143444658226"/>
                </c:manualLayout>
              </c:layout>
              <c:spPr/>
              <c:txPr>
                <a:bodyPr rot="0"/>
                <a:lstStyle/>
                <a:p>
                  <a:pPr>
                    <a:defRPr sz="2000"/>
                  </a:pPr>
                  <a:endParaRPr lang="ru-RU"/>
                </a:p>
              </c:txPr>
              <c:showLegendKey val="1"/>
              <c:showPercent val="1"/>
            </c:dLbl>
            <c:dLbl>
              <c:idx val="1"/>
              <c:layout>
                <c:manualLayout>
                  <c:x val="-7.5000000000000441E-2"/>
                  <c:y val="-5.9375246062992125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/>
                      <a:t>12%</a:t>
                    </a:r>
                  </a:p>
                </c:rich>
              </c:tx>
              <c:showLegendKey val="1"/>
              <c:showPercent val="1"/>
            </c:dLbl>
            <c:dLbl>
              <c:idx val="2"/>
              <c:layout>
                <c:manualLayout>
                  <c:x val="-6.6666666666666693E-2"/>
                  <c:y val="-0.10312499999999999"/>
                </c:manualLayout>
              </c:layout>
              <c:spPr/>
              <c:txPr>
                <a:bodyPr rot="0"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1"/>
              <c:showPercent val="1"/>
            </c:dLbl>
            <c:dLbl>
              <c:idx val="3"/>
              <c:layout>
                <c:manualLayout>
                  <c:x val="2.0831692913386075E-3"/>
                  <c:y val="-0.11874999999999999"/>
                </c:manualLayout>
              </c:layout>
              <c:showLegendKey val="1"/>
              <c:showVal val="1"/>
              <c:showPercent val="1"/>
            </c:dLbl>
            <c:txPr>
              <a:bodyPr rot="0"/>
              <a:lstStyle/>
              <a:p>
                <a:pPr>
                  <a:defRPr/>
                </a:pPr>
                <a:endParaRPr lang="ru-RU"/>
              </a:p>
            </c:txPr>
            <c:showLegendKey val="1"/>
            <c:showPercent val="1"/>
          </c:dLbls>
          <c:cat>
            <c:strRef>
              <c:f>Лист1!$A$2</c:f>
              <c:strCache>
                <c:ptCount val="1"/>
                <c:pt idx="0">
                  <c:v>Налог на доходы физических лиц с доходов, источником которых являетсяналоговый агент, за исключением доходов, в отношении которых исчисление и уплата налога осуществляются в соответствии со статьями 227, 227.1 и 228 НК РФ  -68 286 тыс.руб</c:v>
                </c:pt>
              </c:strCache>
            </c:strRef>
          </c:cat>
          <c:val>
            <c:numRef>
              <c:f>Лист1!$B$2</c:f>
              <c:numCache>
                <c:formatCode>0.00%</c:formatCode>
                <c:ptCount val="1"/>
                <c:pt idx="0">
                  <c:v>0.77</c:v>
                </c:pt>
              </c:numCache>
            </c:numRef>
          </c:val>
        </c:ser>
        <c:firstSliceAng val="17"/>
        <c:holeSize val="47"/>
      </c:doughnutChart>
    </c:plotArea>
    <c:legend>
      <c:legendPos val="r"/>
      <c:layout>
        <c:manualLayout>
          <c:xMode val="edge"/>
          <c:yMode val="edge"/>
          <c:x val="0.58174811852181196"/>
          <c:y val="1.2490513069060367E-2"/>
          <c:w val="0.40845358746147548"/>
          <c:h val="0.93723299449955944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1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Pt>
            <c:idx val="5"/>
            <c:spPr>
              <a:solidFill>
                <a:srgbClr val="3399FF"/>
              </a:solidFill>
            </c:spPr>
          </c:dPt>
          <c:dLbls>
            <c:dLbl>
              <c:idx val="1"/>
              <c:layout>
                <c:manualLayout>
                  <c:x val="-4.3720449031605303E-2"/>
                  <c:y val="-0.39633380734494245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-4.6603896966489956E-2"/>
                  <c:y val="-0.33375478513258289"/>
                </c:manualLayout>
              </c:layout>
              <c:showLegendKey val="1"/>
              <c:showVal val="1"/>
            </c:dLbl>
            <c:showVal val="1"/>
            <c:showLeaderLines val="1"/>
          </c:dLbls>
          <c:cat>
            <c:strRef>
              <c:f>Лист1!$A$2:$A$4</c:f>
              <c:strCache>
                <c:ptCount val="3"/>
                <c:pt idx="1">
                  <c:v>ДОХОДЫ ОТ ОКАЗАНИЯ ПЛАТНЫХ УСЛУГ И КОМПЕНСАЦИИ ЗАТРАТ ГОСУДАРСТВА - 4 015 тыс. рублей</c:v>
                </c:pt>
                <c:pt idx="2">
                  <c:v>ШТРАФЫ, САНКЦИИ, ВОЗМЕЩЕНИЕ УЩЕРБА - 2 286,3 тыс.руб. рублей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1">
                  <c:v>0.6400000000000009</c:v>
                </c:pt>
                <c:pt idx="2">
                  <c:v>0.36000000000000032</c:v>
                </c:pt>
              </c:numCache>
            </c:numRef>
          </c:val>
        </c:ser>
        <c:firstSliceAng val="143"/>
        <c:holeSize val="51"/>
      </c:doughnut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400" b="1" baseline="0"/>
            </a:pPr>
            <a:endParaRPr lang="ru-RU"/>
          </a:p>
        </c:txPr>
      </c:legendEntry>
      <c:layout>
        <c:manualLayout>
          <c:xMode val="edge"/>
          <c:yMode val="edge"/>
          <c:x val="0.58872794846709853"/>
          <c:y val="1.1588707817103564E-2"/>
          <c:w val="0.39861499578852527"/>
          <c:h val="0.9341294197689126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10"/>
      <c:perspective val="0"/>
    </c:view3D>
    <c:plotArea>
      <c:layout>
        <c:manualLayout>
          <c:layoutTarget val="inner"/>
          <c:xMode val="edge"/>
          <c:yMode val="edge"/>
          <c:x val="1.6666043989212623E-2"/>
          <c:y val="7.4130124782197201E-2"/>
          <c:w val="0.54518832020997376"/>
          <c:h val="0.806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2"/>
          <c:dPt>
            <c:idx val="0"/>
            <c:explosion val="49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5F1ED4"/>
              </a:solidFill>
            </c:spPr>
          </c:dPt>
          <c:dPt>
            <c:idx val="2"/>
            <c:spPr>
              <a:solidFill>
                <a:srgbClr val="3399FF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7229791576747131"/>
                  <c:y val="8.1114756588227269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0"/>
                  <c:y val="6.4082366375606756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0"/>
                  <c:y val="-0.16774876631147895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9.7209946190836366E-2"/>
                  <c:y val="-0.10889647985666864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0.17311068190063442"/>
                  <c:y val="-6.8252085914504573E-2"/>
                </c:manualLayout>
              </c:layout>
              <c:showLegendKey val="1"/>
              <c:showVal val="1"/>
            </c:dLbl>
            <c:showLegendKey val="1"/>
            <c:showVal val="1"/>
            <c:showPercent val="1"/>
          </c:dLbls>
          <c:cat>
            <c:strRef>
              <c:f>Лист1!$A$2:$A$6</c:f>
              <c:strCache>
                <c:ptCount val="5"/>
                <c:pt idx="0">
                  <c:v>Дотации на выравнивание бюджетной обеспеченности - 24 249,3 тыс. рублей</c:v>
                </c:pt>
                <c:pt idx="1">
                  <c:v>Субвенции по организации и осуществлению деятельности по опеке и попечительству- 2 922,6 тыс. рублей</c:v>
                </c:pt>
                <c:pt idx="2">
                  <c:v>субвенции по определению должностных лиц, уполномоченных составлять протоколы об административных правонарушениях - 7,8 тыс. млн. рублей</c:v>
                </c:pt>
                <c:pt idx="3">
                  <c:v>субвенции на содержание ребенка в семье опекуна и приемной семье - 7 987,2 тыс. рублей</c:v>
                </c:pt>
                <c:pt idx="4">
                  <c:v>субвенции  на вознаграждение, причитающееся приемному родителю - 3 807,3 тыс. рублей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0.62200000000000077</c:v>
                </c:pt>
                <c:pt idx="1">
                  <c:v>7.0000000000000021E-2</c:v>
                </c:pt>
                <c:pt idx="2">
                  <c:v>1.0000000000000005E-2</c:v>
                </c:pt>
                <c:pt idx="3">
                  <c:v>0.2</c:v>
                </c:pt>
                <c:pt idx="4">
                  <c:v>9.0000000000000024E-2</c:v>
                </c:pt>
              </c:numCache>
            </c:numRef>
          </c:val>
        </c:ser>
      </c:pie3DChart>
    </c:plotArea>
    <c:legend>
      <c:legendPos val="r"/>
      <c:legendEntry>
        <c:idx val="4"/>
        <c:txPr>
          <a:bodyPr/>
          <a:lstStyle/>
          <a:p>
            <a:pPr>
              <a:defRPr sz="1200" b="1">
                <a:solidFill>
                  <a:schemeClr val="bg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9177716733538943"/>
          <c:y val="1.8554309451842013E-2"/>
          <c:w val="0.40725514274225189"/>
          <c:h val="0.9814456269978441"/>
        </c:manualLayout>
      </c:layout>
      <c:txPr>
        <a:bodyPr/>
        <a:lstStyle/>
        <a:p>
          <a:pPr>
            <a:defRPr sz="1200" b="1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floor>
      <c:spPr>
        <a:solidFill>
          <a:schemeClr val="bg2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  <a:effectLst>
          <a:outerShdw blurRad="647700" dist="50800" dir="5400000" algn="ctr" rotWithShape="0">
            <a:srgbClr val="1F497D">
              <a:lumMod val="60000"/>
              <a:lumOff val="40000"/>
            </a:srgbClr>
          </a:outerShdw>
        </a:effectLst>
      </c:spPr>
    </c:floor>
    <c:sideWall>
      <c:spPr>
        <a:solidFill>
          <a:schemeClr val="bg2">
            <a:lumMod val="90000"/>
          </a:schemeClr>
        </a:solidFill>
        <a:ln>
          <a:solidFill>
            <a:srgbClr val="1F497D">
              <a:lumMod val="60000"/>
              <a:lumOff val="40000"/>
            </a:srgbClr>
          </a:solidFill>
        </a:ln>
        <a:effectLst>
          <a:outerShdw blurRad="50800" dist="50800" dir="5400000" algn="ctr" rotWithShape="0">
            <a:schemeClr val="tx2">
              <a:lumMod val="60000"/>
              <a:lumOff val="40000"/>
            </a:schemeClr>
          </a:outerShdw>
        </a:effectLst>
      </c:spPr>
    </c:sideWall>
    <c:backWall>
      <c:spPr>
        <a:solidFill>
          <a:schemeClr val="bg2">
            <a:lumMod val="90000"/>
          </a:schemeClr>
        </a:solidFill>
        <a:ln>
          <a:solidFill>
            <a:srgbClr val="1F497D">
              <a:lumMod val="60000"/>
              <a:lumOff val="40000"/>
            </a:srgbClr>
          </a:solidFill>
        </a:ln>
        <a:effectLst>
          <a:outerShdw blurRad="50800" dist="50800" dir="5400000" algn="ctr" rotWithShape="0">
            <a:schemeClr val="tx2">
              <a:lumMod val="60000"/>
              <a:lumOff val="40000"/>
            </a:schemeClr>
          </a:outerShdw>
        </a:effectLst>
      </c:spPr>
    </c:backWall>
    <c:plotArea>
      <c:layout>
        <c:manualLayout>
          <c:layoutTarget val="inner"/>
          <c:xMode val="edge"/>
          <c:yMode val="edge"/>
          <c:x val="0.34579602896860112"/>
          <c:y val="4.6593412746439127E-2"/>
          <c:w val="0.63458588509769609"/>
          <c:h val="0.8086329109334496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план на 2021 г.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0066FF"/>
            </a:solidFill>
          </c:spPr>
          <c:dLbls>
            <c:dLbl>
              <c:idx val="0"/>
              <c:layout>
                <c:manualLayout>
                  <c:x val="-4.3360130121360583E-3"/>
                  <c:y val="-7.5852746128224999E-2"/>
                </c:manualLayout>
              </c:layout>
              <c:showVal val="1"/>
              <c:showSerName val="1"/>
            </c:dLbl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план на 2021 г.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74.7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доходы</c:v>
                </c:pt>
              </c:strCache>
            </c:strRef>
          </c:tx>
          <c:spPr>
            <a:solidFill>
              <a:srgbClr val="33CC33"/>
            </a:solidFill>
          </c:spPr>
          <c:dLbls>
            <c:dLbl>
              <c:idx val="0"/>
              <c:layout>
                <c:manualLayout>
                  <c:x val="9.4361202857808135E-2"/>
                  <c:y val="-7.1073425856429367E-2"/>
                </c:manualLayout>
              </c:layout>
              <c:showVal val="1"/>
              <c:showSerName val="1"/>
            </c:dLbl>
            <c:dLbl>
              <c:idx val="1"/>
              <c:layout>
                <c:manualLayout>
                  <c:x val="2.7777777777778546E-2"/>
                  <c:y val="2.806032660894488E-3"/>
                </c:manualLayout>
              </c:layout>
              <c:showVal val="1"/>
              <c:showSerName val="1"/>
            </c:dLbl>
            <c:dLbl>
              <c:idx val="2"/>
              <c:layout>
                <c:manualLayout>
                  <c:x val="2.6234567901234612E-2"/>
                  <c:y val="0"/>
                </c:manualLayout>
              </c:layout>
              <c:showVal val="1"/>
              <c:showSerName val="1"/>
            </c:dLbl>
            <c:showVal val="1"/>
            <c:showSerName val="1"/>
          </c:dLbls>
          <c:cat>
            <c:strRef>
              <c:f>Лист1!$A$2</c:f>
              <c:strCache>
                <c:ptCount val="1"/>
                <c:pt idx="0">
                  <c:v>план на 2021 г.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38.9</c:v>
                </c:pt>
              </c:numCache>
            </c:numRef>
          </c:val>
        </c:ser>
        <c:shape val="cylinder"/>
        <c:axId val="179039232"/>
        <c:axId val="181994240"/>
        <c:axId val="0"/>
      </c:bar3DChart>
      <c:catAx>
        <c:axId val="17903923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81994240"/>
        <c:crosses val="autoZero"/>
        <c:auto val="1"/>
        <c:lblAlgn val="ctr"/>
        <c:lblOffset val="100"/>
      </c:catAx>
      <c:valAx>
        <c:axId val="181994240"/>
        <c:scaling>
          <c:orientation val="minMax"/>
          <c:max val="100"/>
          <c:min val="0"/>
        </c:scaling>
        <c:axPos val="l"/>
        <c:majorGridlines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50800" dir="5400000" algn="ctr" rotWithShape="0">
                <a:schemeClr val="tx2">
                  <a:lumMod val="60000"/>
                  <a:lumOff val="40000"/>
                  <a:alpha val="27000"/>
                </a:schemeClr>
              </a:outerShdw>
            </a:effectLst>
          </c:spPr>
        </c:majorGridlines>
        <c:numFmt formatCode="#,##0" sourceLinked="0"/>
        <c:tickLblPos val="nextTo"/>
        <c:spPr>
          <a:ln>
            <a:solidFill>
              <a:srgbClr val="1F497D">
                <a:lumMod val="60000"/>
                <a:lumOff val="40000"/>
              </a:srgbClr>
            </a:solidFill>
          </a:ln>
        </c:spPr>
        <c:crossAx val="179039232"/>
        <c:crosses val="autoZero"/>
        <c:crossBetween val="between"/>
        <c:majorUnit val="10"/>
      </c:valAx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1.0200617283950641E-2"/>
          <c:y val="7.9378179974980159E-2"/>
          <c:w val="0.26817901234567898"/>
          <c:h val="0.21497588634089929"/>
        </c:manualLayout>
      </c:layout>
    </c:legend>
    <c:plotVisOnly val="1"/>
  </c:chart>
  <c:spPr>
    <a:effectLst>
      <a:softEdge rad="317500"/>
    </a:effectLst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0.20456497214164021"/>
          <c:y val="0.1735625838063643"/>
          <c:w val="0.49519113930203185"/>
          <c:h val="0.813600553075665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 - 136969,4 тыс. рублей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19"/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1"/>
            <c:spPr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2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3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4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5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6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8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9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Lbls>
            <c:dLbl>
              <c:idx val="0"/>
              <c:layout>
                <c:manualLayout>
                  <c:x val="0.10281100538874928"/>
                  <c:y val="-2.587783244326862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1"/>
              <c:layout>
                <c:manualLayout>
                  <c:x val="3.0731433881083965E-2"/>
                  <c:y val="-1.0850479211305242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2"/>
              <c:layout>
                <c:manualLayout>
                  <c:x val="3.6889955294223585E-2"/>
                  <c:y val="0.28938708542915514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3"/>
              <c:layout>
                <c:manualLayout>
                  <c:x val="0.12311419025067018"/>
                  <c:y val="-1.0603906598147366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7"/>
              <c:layout>
                <c:manualLayout>
                  <c:x val="-8.6457221006665017E-2"/>
                  <c:y val="-4.1818091421566408E-2"/>
                </c:manualLayout>
              </c:layout>
              <c:showLegendKey val="1"/>
              <c:showVal val="1"/>
              <c:showCatName val="1"/>
              <c:showPercent val="1"/>
            </c:dLbl>
            <c:dLbl>
              <c:idx val="8"/>
              <c:layout>
                <c:manualLayout>
                  <c:x val="-4.9069674076617831E-2"/>
                  <c:y val="1.1649822124645025E-3"/>
                </c:manualLayout>
              </c:layout>
              <c:showLegendKey val="1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1"/>
            <c:showVal val="1"/>
            <c:showCatName val="1"/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30802</c:v>
                </c:pt>
                <c:pt idx="1">
                  <c:v>113.1</c:v>
                </c:pt>
                <c:pt idx="2">
                  <c:v>286.8</c:v>
                </c:pt>
                <c:pt idx="3">
                  <c:v>70000</c:v>
                </c:pt>
                <c:pt idx="4">
                  <c:v>210</c:v>
                </c:pt>
                <c:pt idx="5">
                  <c:v>2406.3000000000002</c:v>
                </c:pt>
                <c:pt idx="6">
                  <c:v>17187.7</c:v>
                </c:pt>
                <c:pt idx="7">
                  <c:v>13396.5</c:v>
                </c:pt>
                <c:pt idx="8">
                  <c:v>1800</c:v>
                </c:pt>
                <c:pt idx="9">
                  <c:v>767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0"/>
  <c:chart>
    <c:autoTitleDeleted val="1"/>
    <c:plotArea>
      <c:layout>
        <c:manualLayout>
          <c:layoutTarget val="inner"/>
          <c:xMode val="edge"/>
          <c:yMode val="edge"/>
          <c:x val="0.30325073194973667"/>
          <c:y val="6.3176741045866801E-4"/>
          <c:w val="0.59509259259259262"/>
          <c:h val="0.50732871656264089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0066FF"/>
            </a:solidFill>
          </c:spPr>
          <c:dLbls>
            <c:showVal val="1"/>
          </c:dLbls>
          <c:cat>
            <c:strRef>
              <c:f>Лист1!$A$2</c:f>
              <c:strCache>
                <c:ptCount val="1"/>
                <c:pt idx="0">
                  <c:v>план 2021 год</c:v>
                </c:pt>
              </c:strCache>
            </c:strRef>
          </c:cat>
          <c:val>
            <c:numRef>
              <c:f>Лист1!$B$2</c:f>
              <c:numCache>
                <c:formatCode>_-* #,##0.00_р_._-;\-* #,##0.00_р_._-;_-* "-"??_р_._-;_-@_-</c:formatCode>
                <c:ptCount val="1"/>
                <c:pt idx="0">
                  <c:v>92770.9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showVal val="1"/>
            </c:dLbl>
            <c:dLbl>
              <c:idx val="1"/>
              <c:showVal val="1"/>
            </c:dLbl>
            <c:dLbl>
              <c:idx val="2"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план 2021 год</c:v>
                </c:pt>
              </c:strCache>
            </c:strRef>
          </c:cat>
          <c:val>
            <c:numRef>
              <c:f>Лист1!$C$2</c:f>
              <c:numCache>
                <c:formatCode>_-* #,##0.00_р_._-;\-* #,##0.00_р_._-;_-* "-"??_р_._-;_-@_-</c:formatCode>
                <c:ptCount val="1"/>
                <c:pt idx="0">
                  <c:v>44198.5</c:v>
                </c:pt>
              </c:numCache>
            </c:numRef>
          </c:val>
        </c:ser>
        <c:gapWidth val="95"/>
        <c:overlap val="100"/>
        <c:axId val="182161792"/>
        <c:axId val="182163328"/>
      </c:barChart>
      <c:catAx>
        <c:axId val="18216179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182163328"/>
        <c:crosses val="autoZero"/>
        <c:auto val="1"/>
        <c:lblAlgn val="ctr"/>
        <c:lblOffset val="100"/>
      </c:catAx>
      <c:valAx>
        <c:axId val="182163328"/>
        <c:scaling>
          <c:orientation val="minMax"/>
        </c:scaling>
        <c:axPos val="b"/>
        <c:majorGridlines/>
        <c:numFmt formatCode="_-* #,##0.00_р_._-;\-* #,##0.00_р_._-;_-* &quot;-&quot;??_р_._-;_-@_-" sourceLinked="1"/>
        <c:majorTickMark val="none"/>
        <c:tickLblPos val="nextTo"/>
        <c:txPr>
          <a:bodyPr/>
          <a:lstStyle/>
          <a:p>
            <a:pPr>
              <a:defRPr b="0" i="0">
                <a:solidFill>
                  <a:schemeClr val="tx1"/>
                </a:solidFill>
              </a:defRPr>
            </a:pPr>
            <a:endParaRPr lang="ru-RU"/>
          </a:p>
        </c:txPr>
        <c:crossAx val="1821617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ru-RU"/>
          </a:p>
        </c:txPr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4.4047865727310405E-2"/>
          <c:y val="0.2663355557392848"/>
          <c:w val="0.45991849108128641"/>
          <c:h val="0.699755187870756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2"/>
            <c:explosion val="20"/>
          </c:dPt>
          <c:dLbls>
            <c:dLbl>
              <c:idx val="0"/>
              <c:layout>
                <c:manualLayout>
                  <c:x val="5.9925864530091633E-2"/>
                  <c:y val="2.1083090250954051E-2"/>
                </c:manualLayout>
              </c:layout>
              <c:showLegendKey val="1"/>
              <c:showPercent val="1"/>
            </c:dLbl>
            <c:dLbl>
              <c:idx val="1"/>
              <c:layout>
                <c:manualLayout>
                  <c:x val="-9.2284558180227544E-2"/>
                  <c:y val="0.21089662518118141"/>
                </c:manualLayout>
              </c:layout>
              <c:showLegendKey val="1"/>
              <c:showPercent val="1"/>
            </c:dLbl>
            <c:dLbl>
              <c:idx val="2"/>
              <c:layout>
                <c:manualLayout>
                  <c:x val="-2.0851579407837207E-2"/>
                  <c:y val="3.1695444692191821E-2"/>
                </c:manualLayout>
              </c:layout>
              <c:showLegendKey val="1"/>
              <c:showPercent val="1"/>
            </c:dLbl>
            <c:dLbl>
              <c:idx val="3"/>
              <c:layout>
                <c:manualLayout>
                  <c:x val="-1.3163362803333793E-2"/>
                  <c:y val="0.11816435770702488"/>
                </c:manualLayout>
              </c:layout>
              <c:showLegendKey val="1"/>
              <c:showPercent val="1"/>
            </c:dLbl>
            <c:dLbl>
              <c:idx val="4"/>
              <c:layout>
                <c:manualLayout>
                  <c:x val="-3.2416367361974563E-2"/>
                  <c:y val="1.1315603175874499E-2"/>
                </c:manualLayout>
              </c:layout>
              <c:showLegendKey val="1"/>
              <c:showPercent val="1"/>
            </c:dLbl>
            <c:dLbl>
              <c:idx val="5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dLbl>
              <c:idx val="6"/>
              <c:layout>
                <c:manualLayout>
                  <c:x val="-4.9930354100474333E-3"/>
                  <c:y val="-1.140764721232526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1"/>
              <c:showPercent val="1"/>
            </c:dLbl>
            <c:dLbl>
              <c:idx val="7"/>
              <c:layout>
                <c:manualLayout>
                  <c:x val="-2.7304070543813647E-3"/>
                  <c:y val="-3.072042382887688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1"/>
              <c:showPercent val="1"/>
            </c:dLbl>
            <c:dLbl>
              <c:idx val="8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</c:dLbl>
            <c:showLegendKey val="1"/>
            <c:showPercent val="1"/>
            <c:showLeaderLines val="1"/>
          </c:dLbls>
          <c:cat>
            <c:strRef>
              <c:f>Лист1!$A$2:$A$10</c:f>
              <c:strCache>
                <c:ptCount val="9"/>
                <c:pt idx="0">
                  <c:v>Профессиональная подготовка, переподготовка и повышение квалификации -  100тыс рублей</c:v>
                </c:pt>
                <c:pt idx="1">
                  <c:v>Расходы на организацию и проведение досуговых мероприятий для детей и подростков -872,6тыс. рублей</c:v>
                </c:pt>
                <c:pt idx="2">
                  <c:v> Расходы на проведение мероприятий по военно патриотическому воспитанию молодежи -985 тыс. рублей</c:v>
                </c:pt>
                <c:pt idx="3">
                  <c:v>Расходы на участие в профилактике терроризма и экстремизма-101,7тыс. рублей</c:v>
                </c:pt>
                <c:pt idx="4">
                  <c:v> Расходы на участие в деятельности по профилактике правонарушений-34тыс. рублей </c:v>
                </c:pt>
                <c:pt idx="5">
                  <c:v>Расходы на участие в деятельности по профилактике наркомании -70 тыс.руб</c:v>
                </c:pt>
                <c:pt idx="6">
                  <c:v>Расходы по участию в реализации мер по профилактике детского дорожного травматизма -162,5 тыс.руб</c:v>
                </c:pt>
                <c:pt idx="7">
                  <c:v> Расходы по участию в реализации мер по охране здоровья граждан от воздействия окружающего 
табачного дыма и последствий потребления табака -40 тыс.руб</c:v>
                </c:pt>
                <c:pt idx="8">
                  <c:v> Расходы на организацию комплексных мероприятий по участию в создании условий для 
реализации мер, направленных на укрепление межнационального и межконфессионального согласия -40,5 тыс.руб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4.0000000000000022E-2</c:v>
                </c:pt>
                <c:pt idx="1">
                  <c:v>0.36000000000000032</c:v>
                </c:pt>
                <c:pt idx="2">
                  <c:v>0.41000000000000031</c:v>
                </c:pt>
                <c:pt idx="3">
                  <c:v>4.0000000000000022E-2</c:v>
                </c:pt>
                <c:pt idx="4">
                  <c:v>1.0000000000000005E-2</c:v>
                </c:pt>
                <c:pt idx="5">
                  <c:v>3.0000000000000002E-2</c:v>
                </c:pt>
                <c:pt idx="6">
                  <c:v>7.0000000000000021E-2</c:v>
                </c:pt>
                <c:pt idx="7">
                  <c:v>2.0000000000000011E-2</c:v>
                </c:pt>
                <c:pt idx="8">
                  <c:v>2.0000000000000011E-2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762181291728383"/>
          <c:y val="1.1895323319054036E-2"/>
          <c:w val="0.46835969516968401"/>
          <c:h val="0.97411741408241792"/>
        </c:manualLayout>
      </c:layout>
      <c:txPr>
        <a:bodyPr/>
        <a:lstStyle/>
        <a:p>
          <a:pPr>
            <a:defRPr sz="900" b="1">
              <a:effectLst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6191342238114227E-2"/>
          <c:y val="0.38332179956543838"/>
          <c:w val="0.40331416197515929"/>
          <c:h val="0.612340387534601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7"/>
          <c:dLbls>
            <c:dLbl>
              <c:idx val="0"/>
              <c:layout>
                <c:manualLayout>
                  <c:x val="-1.234028090310102E-2"/>
                  <c:y val="-3.0252887162544286E-2"/>
                </c:manualLayout>
              </c:layout>
              <c:showLegendKey val="1"/>
              <c:showPercent val="1"/>
            </c:dLbl>
            <c:dLbl>
              <c:idx val="1"/>
              <c:layout>
                <c:manualLayout>
                  <c:x val="-1.1856520863623061E-2"/>
                  <c:y val="-3.9164583147304807E-3"/>
                </c:manualLayout>
              </c:layout>
              <c:showLegendKey val="1"/>
              <c:showPercent val="1"/>
            </c:dLbl>
            <c:dLbl>
              <c:idx val="2"/>
              <c:layout>
                <c:manualLayout>
                  <c:x val="-1.3478654102543414E-2"/>
                  <c:y val="3.8360009822305564E-2"/>
                </c:manualLayout>
              </c:layout>
              <c:showLegendKey val="1"/>
              <c:showPercent val="1"/>
            </c:dLbl>
            <c:dLbl>
              <c:idx val="3"/>
              <c:layout>
                <c:manualLayout>
                  <c:x val="-3.8228754816221518E-2"/>
                  <c:y val="5.8105820460160017E-2"/>
                </c:manualLayout>
              </c:layout>
              <c:showLegendKey val="1"/>
              <c:showPercent val="1"/>
            </c:dLbl>
            <c:showLegendKey val="1"/>
            <c:showPercent val="1"/>
            <c:showLeaderLines val="1"/>
          </c:dLbls>
          <c:cat>
            <c:strRef>
              <c:f>Лист1!$A$2:$A$5</c:f>
              <c:strCache>
                <c:ptCount val="4"/>
                <c:pt idx="0">
                  <c:v>Расходы на выплату пенсии за выслугу лет лицам, замещавшим муниципальные должности и 
должности муниципальной службы -  758,0 тыс.руб</c:v>
                </c:pt>
                <c:pt idx="1">
                  <c:v>Расходы на предоставление доплат к пенсии лицам, замещавшим муниципальные должности и 
должности муниципальной службы -844,0  тыс. руб</c:v>
                </c:pt>
                <c:pt idx="2">
                  <c:v> Расходы на исполнение государственного полномочия по выплате денежных средств на 
содержание ребенка в семье опекуна и прием-ной семье -7 987,2 тыс.руб</c:v>
                </c:pt>
                <c:pt idx="3">
                  <c:v> Расходы на исполнение государственного полномочия по выплате денежных средств на 
вознаграждение приемным родителям-3 807,3 тыс. руб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6.0000000000000032E-2</c:v>
                </c:pt>
                <c:pt idx="1">
                  <c:v>6.0000000000000032E-2</c:v>
                </c:pt>
                <c:pt idx="2">
                  <c:v>0.60000000000000064</c:v>
                </c:pt>
                <c:pt idx="3">
                  <c:v>0.28000000000000008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2762181291728361"/>
          <c:y val="3.0219465575998646E-2"/>
          <c:w val="0.45104492661470386"/>
          <c:h val="0.93411316486590856"/>
        </c:manualLayout>
      </c:layout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c:spPr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F3608-C8C4-4A50-A57B-53E3FD743396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90CD86-A4A7-4302-8664-0F2B2E807C00}">
      <dgm:prSet phldrT="[Текст]"/>
      <dgm:spPr/>
      <dgm:t>
        <a:bodyPr/>
        <a:lstStyle/>
        <a:p>
          <a:r>
            <a:rPr lang="ru-RU" dirty="0" smtClean="0"/>
            <a:t>Доходы бюджета</a:t>
          </a:r>
          <a:endParaRPr lang="ru-RU" dirty="0"/>
        </a:p>
      </dgm:t>
    </dgm:pt>
    <dgm:pt modelId="{2EAB5300-5021-405F-8C9A-E4AD29EAE50A}" type="parTrans" cxnId="{C900E8BE-55F3-450A-9B49-0FE9525ED9D1}">
      <dgm:prSet/>
      <dgm:spPr/>
      <dgm:t>
        <a:bodyPr/>
        <a:lstStyle/>
        <a:p>
          <a:endParaRPr lang="ru-RU"/>
        </a:p>
      </dgm:t>
    </dgm:pt>
    <dgm:pt modelId="{B3CAEDA6-D1A6-474E-8F9A-754B3B665039}" type="sibTrans" cxnId="{C900E8BE-55F3-450A-9B49-0FE9525ED9D1}">
      <dgm:prSet/>
      <dgm:spPr/>
      <dgm:t>
        <a:bodyPr/>
        <a:lstStyle/>
        <a:p>
          <a:endParaRPr lang="ru-RU"/>
        </a:p>
      </dgm:t>
    </dgm:pt>
    <dgm:pt modelId="{04C47CD2-37E7-4E77-8F5D-874497352B39}">
      <dgm:prSet phldrT="[Текст]"/>
      <dgm:spPr/>
      <dgm:t>
        <a:bodyPr/>
        <a:lstStyle/>
        <a:p>
          <a:r>
            <a:rPr lang="ru-RU" dirty="0" smtClean="0"/>
            <a:t>113,6 </a:t>
          </a:r>
          <a:r>
            <a:rPr lang="ru-RU" dirty="0" err="1" smtClean="0"/>
            <a:t>млн.руб</a:t>
          </a:r>
          <a:endParaRPr lang="ru-RU" dirty="0"/>
        </a:p>
      </dgm:t>
    </dgm:pt>
    <dgm:pt modelId="{D63448D9-73D0-4D7C-BA8D-AF2ACC67A0F2}" type="parTrans" cxnId="{739D5B31-923C-4C7E-8675-B217F1E0D16A}">
      <dgm:prSet/>
      <dgm:spPr/>
      <dgm:t>
        <a:bodyPr/>
        <a:lstStyle/>
        <a:p>
          <a:endParaRPr lang="ru-RU"/>
        </a:p>
      </dgm:t>
    </dgm:pt>
    <dgm:pt modelId="{E398CC7E-A452-42CE-B236-2A9B2DEA19D6}" type="sibTrans" cxnId="{739D5B31-923C-4C7E-8675-B217F1E0D16A}">
      <dgm:prSet/>
      <dgm:spPr/>
      <dgm:t>
        <a:bodyPr/>
        <a:lstStyle/>
        <a:p>
          <a:endParaRPr lang="ru-RU"/>
        </a:p>
      </dgm:t>
    </dgm:pt>
    <dgm:pt modelId="{8BD06CFB-1A5D-4798-A367-EC475825102B}">
      <dgm:prSet phldrT="[Текст]"/>
      <dgm:spPr/>
      <dgm:t>
        <a:bodyPr/>
        <a:lstStyle/>
        <a:p>
          <a:r>
            <a:rPr lang="ru-RU" dirty="0" smtClean="0"/>
            <a:t>Расходы бюджета</a:t>
          </a:r>
          <a:endParaRPr lang="ru-RU" dirty="0"/>
        </a:p>
      </dgm:t>
    </dgm:pt>
    <dgm:pt modelId="{4555B934-0B24-41C9-86D0-CD800EADFD7F}" type="parTrans" cxnId="{91EB6180-137A-4B0E-B318-BDC350EF671F}">
      <dgm:prSet/>
      <dgm:spPr/>
      <dgm:t>
        <a:bodyPr/>
        <a:lstStyle/>
        <a:p>
          <a:endParaRPr lang="ru-RU"/>
        </a:p>
      </dgm:t>
    </dgm:pt>
    <dgm:pt modelId="{A5BBD080-E1DA-4022-B5F8-D42991FD5940}" type="sibTrans" cxnId="{91EB6180-137A-4B0E-B318-BDC350EF671F}">
      <dgm:prSet/>
      <dgm:spPr/>
      <dgm:t>
        <a:bodyPr/>
        <a:lstStyle/>
        <a:p>
          <a:endParaRPr lang="ru-RU"/>
        </a:p>
      </dgm:t>
    </dgm:pt>
    <dgm:pt modelId="{7C149098-9373-4479-B190-AE0944C73B13}">
      <dgm:prSet phldrT="[Текст]"/>
      <dgm:spPr/>
      <dgm:t>
        <a:bodyPr/>
        <a:lstStyle/>
        <a:p>
          <a:r>
            <a:rPr lang="ru-RU" dirty="0" err="1" smtClean="0"/>
            <a:t>Дифицит</a:t>
          </a:r>
          <a:r>
            <a:rPr lang="ru-RU" dirty="0" smtClean="0"/>
            <a:t> </a:t>
          </a:r>
        </a:p>
        <a:p>
          <a:r>
            <a:rPr lang="ru-RU" dirty="0" smtClean="0"/>
            <a:t>-23,3 </a:t>
          </a:r>
          <a:r>
            <a:rPr lang="ru-RU" dirty="0" err="1" smtClean="0"/>
            <a:t>млн.руб</a:t>
          </a:r>
          <a:endParaRPr lang="ru-RU" dirty="0"/>
        </a:p>
      </dgm:t>
    </dgm:pt>
    <dgm:pt modelId="{19B35E05-59B6-4CC2-9615-603D4292380A}" type="parTrans" cxnId="{A244CAA2-1A93-4712-83E7-BC369E6FC9D3}">
      <dgm:prSet/>
      <dgm:spPr/>
      <dgm:t>
        <a:bodyPr/>
        <a:lstStyle/>
        <a:p>
          <a:endParaRPr lang="ru-RU"/>
        </a:p>
      </dgm:t>
    </dgm:pt>
    <dgm:pt modelId="{AF77F97C-8A16-4867-9BD5-917303C210D5}" type="sibTrans" cxnId="{A244CAA2-1A93-4712-83E7-BC369E6FC9D3}">
      <dgm:prSet/>
      <dgm:spPr/>
      <dgm:t>
        <a:bodyPr/>
        <a:lstStyle/>
        <a:p>
          <a:endParaRPr lang="ru-RU"/>
        </a:p>
      </dgm:t>
    </dgm:pt>
    <dgm:pt modelId="{B22B407A-1446-4ED6-BFAB-4933A2779BD7}">
      <dgm:prSet/>
      <dgm:spPr/>
      <dgm:t>
        <a:bodyPr/>
        <a:lstStyle/>
        <a:p>
          <a:r>
            <a:rPr lang="ru-RU" dirty="0" smtClean="0"/>
            <a:t>136,9 </a:t>
          </a:r>
          <a:r>
            <a:rPr lang="ru-RU" dirty="0" err="1" smtClean="0"/>
            <a:t>млн.руб</a:t>
          </a:r>
          <a:endParaRPr lang="ru-RU" dirty="0"/>
        </a:p>
      </dgm:t>
    </dgm:pt>
    <dgm:pt modelId="{D5B7932A-2FAF-46D2-B6AC-C2B5A9FD3C67}" type="parTrans" cxnId="{1C1B6A27-CCE7-468D-B3EA-0F5EC254D904}">
      <dgm:prSet/>
      <dgm:spPr/>
      <dgm:t>
        <a:bodyPr/>
        <a:lstStyle/>
        <a:p>
          <a:endParaRPr lang="ru-RU"/>
        </a:p>
      </dgm:t>
    </dgm:pt>
    <dgm:pt modelId="{E802793F-D8B5-4558-9C39-F4613454C28A}" type="sibTrans" cxnId="{1C1B6A27-CCE7-468D-B3EA-0F5EC254D904}">
      <dgm:prSet/>
      <dgm:spPr/>
      <dgm:t>
        <a:bodyPr/>
        <a:lstStyle/>
        <a:p>
          <a:endParaRPr lang="ru-RU"/>
        </a:p>
      </dgm:t>
    </dgm:pt>
    <dgm:pt modelId="{A3E1E78C-2D5E-4401-9CEA-DA4CE4905B38}" type="pres">
      <dgm:prSet presAssocID="{B90F3608-C8C4-4A50-A57B-53E3FD74339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B90ED0-B362-425E-873C-E9DEFABCB85F}" type="pres">
      <dgm:prSet presAssocID="{B90F3608-C8C4-4A50-A57B-53E3FD743396}" presName="dummyMaxCanvas" presStyleCnt="0"/>
      <dgm:spPr/>
    </dgm:pt>
    <dgm:pt modelId="{A7250C91-25C1-4E0A-9F2F-9ECB8744BA49}" type="pres">
      <dgm:prSet presAssocID="{B90F3608-C8C4-4A50-A57B-53E3FD743396}" presName="parentComposite" presStyleCnt="0"/>
      <dgm:spPr/>
    </dgm:pt>
    <dgm:pt modelId="{DABBB185-FD4B-4B56-ADCB-6F2EE5E99A89}" type="pres">
      <dgm:prSet presAssocID="{B90F3608-C8C4-4A50-A57B-53E3FD743396}" presName="parent1" presStyleLbl="alignAccFollowNode1" presStyleIdx="0" presStyleCnt="4" custLinFactNeighborX="5243" custLinFactNeighborY="2855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B5827228-5468-4312-B7EC-A0AC024E7E40}" type="pres">
      <dgm:prSet presAssocID="{B90F3608-C8C4-4A50-A57B-53E3FD743396}" presName="parent2" presStyleLbl="alignAccFollowNode1" presStyleIdx="1" presStyleCnt="4" custLinFactNeighborX="-413" custLinFactNeighborY="2855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457F836A-447E-4D91-8620-041ED145236C}" type="pres">
      <dgm:prSet presAssocID="{B90F3608-C8C4-4A50-A57B-53E3FD743396}" presName="childrenComposite" presStyleCnt="0"/>
      <dgm:spPr/>
    </dgm:pt>
    <dgm:pt modelId="{B79E4029-A683-43C1-8008-E5015DCDC5C5}" type="pres">
      <dgm:prSet presAssocID="{B90F3608-C8C4-4A50-A57B-53E3FD743396}" presName="dummyMaxCanvas_ChildArea" presStyleCnt="0"/>
      <dgm:spPr/>
    </dgm:pt>
    <dgm:pt modelId="{F931181C-2310-439D-86E0-B2229480F8E8}" type="pres">
      <dgm:prSet presAssocID="{B90F3608-C8C4-4A50-A57B-53E3FD743396}" presName="fulcrum" presStyleLbl="alignAccFollowNode1" presStyleIdx="2" presStyleCnt="4"/>
      <dgm:spPr/>
    </dgm:pt>
    <dgm:pt modelId="{DA7D71CE-C201-4882-9511-3478CFE5054E}" type="pres">
      <dgm:prSet presAssocID="{B90F3608-C8C4-4A50-A57B-53E3FD743396}" presName="balance_12" presStyleLbl="alignAccFollowNode1" presStyleIdx="3" presStyleCnt="4">
        <dgm:presLayoutVars>
          <dgm:bulletEnabled val="1"/>
        </dgm:presLayoutVars>
      </dgm:prSet>
      <dgm:spPr/>
    </dgm:pt>
    <dgm:pt modelId="{5EBA8A5F-6FE8-4526-82A2-934BCEF10F89}" type="pres">
      <dgm:prSet presAssocID="{B90F3608-C8C4-4A50-A57B-53E3FD743396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268D2-6742-4ACC-8DA4-48AEEC632785}" type="pres">
      <dgm:prSet presAssocID="{B90F3608-C8C4-4A50-A57B-53E3FD743396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B781E-050E-4FCE-ABB2-4E58D21054B1}" type="pres">
      <dgm:prSet presAssocID="{B90F3608-C8C4-4A50-A57B-53E3FD743396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E50BD9-4E6C-4FD3-A1BB-CAF0AA5A3252}" type="presOf" srcId="{04C47CD2-37E7-4E77-8F5D-874497352B39}" destId="{D38B781E-050E-4FCE-ABB2-4E58D21054B1}" srcOrd="0" destOrd="0" presId="urn:microsoft.com/office/officeart/2005/8/layout/balance1"/>
    <dgm:cxn modelId="{6F415087-7FDB-4EB1-A1ED-283F4F05EA1F}" type="presOf" srcId="{8BD06CFB-1A5D-4798-A367-EC475825102B}" destId="{B5827228-5468-4312-B7EC-A0AC024E7E40}" srcOrd="0" destOrd="0" presId="urn:microsoft.com/office/officeart/2005/8/layout/balance1"/>
    <dgm:cxn modelId="{A244CAA2-1A93-4712-83E7-BC369E6FC9D3}" srcId="{8BD06CFB-1A5D-4798-A367-EC475825102B}" destId="{7C149098-9373-4479-B190-AE0944C73B13}" srcOrd="0" destOrd="0" parTransId="{19B35E05-59B6-4CC2-9615-603D4292380A}" sibTransId="{AF77F97C-8A16-4867-9BD5-917303C210D5}"/>
    <dgm:cxn modelId="{80D31C9B-FD7E-40D4-B4F2-6E752ADA6260}" type="presOf" srcId="{7C149098-9373-4479-B190-AE0944C73B13}" destId="{5EBA8A5F-6FE8-4526-82A2-934BCEF10F89}" srcOrd="0" destOrd="0" presId="urn:microsoft.com/office/officeart/2005/8/layout/balance1"/>
    <dgm:cxn modelId="{91EB6180-137A-4B0E-B318-BDC350EF671F}" srcId="{B90F3608-C8C4-4A50-A57B-53E3FD743396}" destId="{8BD06CFB-1A5D-4798-A367-EC475825102B}" srcOrd="1" destOrd="0" parTransId="{4555B934-0B24-41C9-86D0-CD800EADFD7F}" sibTransId="{A5BBD080-E1DA-4022-B5F8-D42991FD5940}"/>
    <dgm:cxn modelId="{739D5B31-923C-4C7E-8675-B217F1E0D16A}" srcId="{7190CD86-A4A7-4302-8664-0F2B2E807C00}" destId="{04C47CD2-37E7-4E77-8F5D-874497352B39}" srcOrd="0" destOrd="0" parTransId="{D63448D9-73D0-4D7C-BA8D-AF2ACC67A0F2}" sibTransId="{E398CC7E-A452-42CE-B236-2A9B2DEA19D6}"/>
    <dgm:cxn modelId="{C900E8BE-55F3-450A-9B49-0FE9525ED9D1}" srcId="{B90F3608-C8C4-4A50-A57B-53E3FD743396}" destId="{7190CD86-A4A7-4302-8664-0F2B2E807C00}" srcOrd="0" destOrd="0" parTransId="{2EAB5300-5021-405F-8C9A-E4AD29EAE50A}" sibTransId="{B3CAEDA6-D1A6-474E-8F9A-754B3B665039}"/>
    <dgm:cxn modelId="{F0540EA2-668E-4881-988D-CFD235ABB07E}" type="presOf" srcId="{B22B407A-1446-4ED6-BFAB-4933A2779BD7}" destId="{FED268D2-6742-4ACC-8DA4-48AEEC632785}" srcOrd="0" destOrd="0" presId="urn:microsoft.com/office/officeart/2005/8/layout/balance1"/>
    <dgm:cxn modelId="{C5F17442-5545-4784-99D7-0733134ADBBB}" type="presOf" srcId="{B90F3608-C8C4-4A50-A57B-53E3FD743396}" destId="{A3E1E78C-2D5E-4401-9CEA-DA4CE4905B38}" srcOrd="0" destOrd="0" presId="urn:microsoft.com/office/officeart/2005/8/layout/balance1"/>
    <dgm:cxn modelId="{3F0D00E4-33DE-49D3-9F55-9D96A5234E5A}" type="presOf" srcId="{7190CD86-A4A7-4302-8664-0F2B2E807C00}" destId="{DABBB185-FD4B-4B56-ADCB-6F2EE5E99A89}" srcOrd="0" destOrd="0" presId="urn:microsoft.com/office/officeart/2005/8/layout/balance1"/>
    <dgm:cxn modelId="{1C1B6A27-CCE7-468D-B3EA-0F5EC254D904}" srcId="{8BD06CFB-1A5D-4798-A367-EC475825102B}" destId="{B22B407A-1446-4ED6-BFAB-4933A2779BD7}" srcOrd="1" destOrd="0" parTransId="{D5B7932A-2FAF-46D2-B6AC-C2B5A9FD3C67}" sibTransId="{E802793F-D8B5-4558-9C39-F4613454C28A}"/>
    <dgm:cxn modelId="{0651CC3E-FC09-4402-A62E-C0173003B323}" type="presParOf" srcId="{A3E1E78C-2D5E-4401-9CEA-DA4CE4905B38}" destId="{36B90ED0-B362-425E-873C-E9DEFABCB85F}" srcOrd="0" destOrd="0" presId="urn:microsoft.com/office/officeart/2005/8/layout/balance1"/>
    <dgm:cxn modelId="{152067BF-9E2C-4BC1-8A35-0BBBD16C1B86}" type="presParOf" srcId="{A3E1E78C-2D5E-4401-9CEA-DA4CE4905B38}" destId="{A7250C91-25C1-4E0A-9F2F-9ECB8744BA49}" srcOrd="1" destOrd="0" presId="urn:microsoft.com/office/officeart/2005/8/layout/balance1"/>
    <dgm:cxn modelId="{A8687A66-11A8-4BE0-803F-04CFE85F62CC}" type="presParOf" srcId="{A7250C91-25C1-4E0A-9F2F-9ECB8744BA49}" destId="{DABBB185-FD4B-4B56-ADCB-6F2EE5E99A89}" srcOrd="0" destOrd="0" presId="urn:microsoft.com/office/officeart/2005/8/layout/balance1"/>
    <dgm:cxn modelId="{89EB3AE0-9179-49BD-B62F-70F6F39A6DC9}" type="presParOf" srcId="{A7250C91-25C1-4E0A-9F2F-9ECB8744BA49}" destId="{B5827228-5468-4312-B7EC-A0AC024E7E40}" srcOrd="1" destOrd="0" presId="urn:microsoft.com/office/officeart/2005/8/layout/balance1"/>
    <dgm:cxn modelId="{6E3256B2-2F82-46A3-9CB7-75C1403E2D69}" type="presParOf" srcId="{A3E1E78C-2D5E-4401-9CEA-DA4CE4905B38}" destId="{457F836A-447E-4D91-8620-041ED145236C}" srcOrd="2" destOrd="0" presId="urn:microsoft.com/office/officeart/2005/8/layout/balance1"/>
    <dgm:cxn modelId="{184DE9D2-8124-4A14-8210-78A19F02075D}" type="presParOf" srcId="{457F836A-447E-4D91-8620-041ED145236C}" destId="{B79E4029-A683-43C1-8008-E5015DCDC5C5}" srcOrd="0" destOrd="0" presId="urn:microsoft.com/office/officeart/2005/8/layout/balance1"/>
    <dgm:cxn modelId="{29010BDE-28CE-4236-B717-83F5EE45A893}" type="presParOf" srcId="{457F836A-447E-4D91-8620-041ED145236C}" destId="{F931181C-2310-439D-86E0-B2229480F8E8}" srcOrd="1" destOrd="0" presId="urn:microsoft.com/office/officeart/2005/8/layout/balance1"/>
    <dgm:cxn modelId="{AC424469-56EA-4762-9C9C-D6F821EA008B}" type="presParOf" srcId="{457F836A-447E-4D91-8620-041ED145236C}" destId="{DA7D71CE-C201-4882-9511-3478CFE5054E}" srcOrd="2" destOrd="0" presId="urn:microsoft.com/office/officeart/2005/8/layout/balance1"/>
    <dgm:cxn modelId="{E7CB514F-9C63-46EC-8F7C-E4D3FF756DCC}" type="presParOf" srcId="{457F836A-447E-4D91-8620-041ED145236C}" destId="{5EBA8A5F-6FE8-4526-82A2-934BCEF10F89}" srcOrd="3" destOrd="0" presId="urn:microsoft.com/office/officeart/2005/8/layout/balance1"/>
    <dgm:cxn modelId="{A54D611C-894E-47BB-9BD0-975FE84A9B34}" type="presParOf" srcId="{457F836A-447E-4D91-8620-041ED145236C}" destId="{FED268D2-6742-4ACC-8DA4-48AEEC632785}" srcOrd="4" destOrd="0" presId="urn:microsoft.com/office/officeart/2005/8/layout/balance1"/>
    <dgm:cxn modelId="{C522EC1E-9F7B-41E4-9244-3399B0185B77}" type="presParOf" srcId="{457F836A-447E-4D91-8620-041ED145236C}" destId="{D38B781E-050E-4FCE-ABB2-4E58D21054B1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951877-A494-4E1C-B691-0361BC0FE336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C88D6D-A179-4234-8637-4730CDB9FA1C}">
      <dgm:prSet phldrT="[Текст]"/>
      <dgm:spPr/>
      <dgm:t>
        <a:bodyPr/>
        <a:lstStyle/>
        <a:p>
          <a:r>
            <a:rPr lang="ru-RU" dirty="0" smtClean="0"/>
            <a:t>БЛАГОУСТРОЙСТВО</a:t>
          </a:r>
          <a:endParaRPr lang="ru-RU" dirty="0"/>
        </a:p>
      </dgm:t>
    </dgm:pt>
    <dgm:pt modelId="{345617EE-08CF-4167-BC1A-8B4C169D348D}" type="parTrans" cxnId="{FFFE4B62-738F-4C8E-9480-2CE2E25E7016}">
      <dgm:prSet/>
      <dgm:spPr/>
      <dgm:t>
        <a:bodyPr/>
        <a:lstStyle/>
        <a:p>
          <a:endParaRPr lang="ru-RU"/>
        </a:p>
      </dgm:t>
    </dgm:pt>
    <dgm:pt modelId="{6A2E104B-EFC3-4BA8-84B6-A7AE7CCF008D}" type="sibTrans" cxnId="{FFFE4B62-738F-4C8E-9480-2CE2E25E7016}">
      <dgm:prSet/>
      <dgm:spPr/>
      <dgm:t>
        <a:bodyPr/>
        <a:lstStyle/>
        <a:p>
          <a:endParaRPr lang="ru-RU"/>
        </a:p>
      </dgm:t>
    </dgm:pt>
    <dgm:pt modelId="{F9294E28-F5C1-4EA1-BA15-128F60047D39}">
      <dgm:prSet phldrT="[Текст]"/>
      <dgm:spPr/>
      <dgm:t>
        <a:bodyPr/>
        <a:lstStyle/>
        <a:p>
          <a:r>
            <a:rPr lang="ru-RU" dirty="0" smtClean="0"/>
            <a:t>Благоустройство придомовых и дворовых территорий </a:t>
          </a:r>
        </a:p>
        <a:p>
          <a:r>
            <a:rPr lang="ru-RU" dirty="0" smtClean="0"/>
            <a:t>-19 592,5 </a:t>
          </a:r>
          <a:r>
            <a:rPr lang="ru-RU" dirty="0" err="1" smtClean="0"/>
            <a:t>тыс.руб</a:t>
          </a:r>
          <a:endParaRPr lang="ru-RU" dirty="0"/>
        </a:p>
      </dgm:t>
    </dgm:pt>
    <dgm:pt modelId="{E33F25A1-4458-4671-9C03-EF7FB0E038AE}" type="parTrans" cxnId="{53D11CD0-FAA9-468E-8423-C8782E7AF131}">
      <dgm:prSet/>
      <dgm:spPr/>
      <dgm:t>
        <a:bodyPr/>
        <a:lstStyle/>
        <a:p>
          <a:endParaRPr lang="ru-RU"/>
        </a:p>
      </dgm:t>
    </dgm:pt>
    <dgm:pt modelId="{6D8C53EF-1919-4257-9DB2-D74F6FC486A6}" type="sibTrans" cxnId="{53D11CD0-FAA9-468E-8423-C8782E7AF131}">
      <dgm:prSet/>
      <dgm:spPr/>
      <dgm:t>
        <a:bodyPr/>
        <a:lstStyle/>
        <a:p>
          <a:endParaRPr lang="ru-RU"/>
        </a:p>
      </dgm:t>
    </dgm:pt>
    <dgm:pt modelId="{01D07625-C0B4-47E6-B90C-A62648D40BBD}">
      <dgm:prSet phldrT="[Текст]"/>
      <dgm:spPr/>
      <dgm:t>
        <a:bodyPr/>
        <a:lstStyle/>
        <a:p>
          <a:r>
            <a:rPr lang="ru-RU" dirty="0" smtClean="0"/>
            <a:t>Профилактика </a:t>
          </a:r>
          <a:r>
            <a:rPr lang="ru-RU" dirty="0" err="1" smtClean="0"/>
            <a:t>дорожно</a:t>
          </a:r>
          <a:r>
            <a:rPr lang="ru-RU" dirty="0" smtClean="0"/>
            <a:t>- транспортного травматизма </a:t>
          </a:r>
        </a:p>
        <a:p>
          <a:r>
            <a:rPr lang="ru-RU" dirty="0" smtClean="0"/>
            <a:t>- 652 ,0 </a:t>
          </a:r>
          <a:r>
            <a:rPr lang="ru-RU" dirty="0" err="1" smtClean="0"/>
            <a:t>тыс.руб</a:t>
          </a:r>
          <a:endParaRPr lang="ru-RU" dirty="0"/>
        </a:p>
      </dgm:t>
    </dgm:pt>
    <dgm:pt modelId="{B7FB3390-FB9D-43D3-B658-A426BE6BA170}" type="parTrans" cxnId="{4D81C7A6-1EC3-4631-80EF-1174967398E0}">
      <dgm:prSet/>
      <dgm:spPr/>
      <dgm:t>
        <a:bodyPr/>
        <a:lstStyle/>
        <a:p>
          <a:endParaRPr lang="ru-RU"/>
        </a:p>
      </dgm:t>
    </dgm:pt>
    <dgm:pt modelId="{8C043844-E239-4DE5-A6A6-5FC9BB462381}" type="sibTrans" cxnId="{4D81C7A6-1EC3-4631-80EF-1174967398E0}">
      <dgm:prSet/>
      <dgm:spPr/>
      <dgm:t>
        <a:bodyPr/>
        <a:lstStyle/>
        <a:p>
          <a:endParaRPr lang="ru-RU"/>
        </a:p>
      </dgm:t>
    </dgm:pt>
    <dgm:pt modelId="{6D267438-F562-4976-B5F9-4D7D50A4AF5A}">
      <dgm:prSet phldrT="[Текст]"/>
      <dgm:spPr/>
      <dgm:t>
        <a:bodyPr/>
        <a:lstStyle/>
        <a:p>
          <a:r>
            <a:rPr lang="ru-RU" dirty="0" smtClean="0"/>
            <a:t>Обустройство содержание и уборка детских и спортивных площадок </a:t>
          </a:r>
        </a:p>
        <a:p>
          <a:r>
            <a:rPr lang="ru-RU" dirty="0" smtClean="0"/>
            <a:t>- 23 940, 1 </a:t>
          </a:r>
          <a:r>
            <a:rPr lang="ru-RU" dirty="0" err="1" smtClean="0"/>
            <a:t>тыс.руб</a:t>
          </a:r>
          <a:endParaRPr lang="ru-RU" dirty="0"/>
        </a:p>
      </dgm:t>
    </dgm:pt>
    <dgm:pt modelId="{D40B1792-44B2-4527-80F9-FFF8E01F39FA}" type="parTrans" cxnId="{3E90F31B-BE77-4838-B98E-ECF6FE9DB7FD}">
      <dgm:prSet/>
      <dgm:spPr/>
      <dgm:t>
        <a:bodyPr/>
        <a:lstStyle/>
        <a:p>
          <a:endParaRPr lang="ru-RU"/>
        </a:p>
      </dgm:t>
    </dgm:pt>
    <dgm:pt modelId="{A35D39EA-95FF-4037-BA49-0A59B866C2DA}" type="sibTrans" cxnId="{3E90F31B-BE77-4838-B98E-ECF6FE9DB7FD}">
      <dgm:prSet/>
      <dgm:spPr/>
      <dgm:t>
        <a:bodyPr/>
        <a:lstStyle/>
        <a:p>
          <a:endParaRPr lang="ru-RU"/>
        </a:p>
      </dgm:t>
    </dgm:pt>
    <dgm:pt modelId="{97A98D4B-E2C8-4047-A9DD-C7ECDE01665A}">
      <dgm:prSet phldrT="[Текст]"/>
      <dgm:spPr/>
      <dgm:t>
        <a:bodyPr/>
        <a:lstStyle/>
        <a:p>
          <a:r>
            <a:rPr lang="ru-RU" dirty="0" smtClean="0"/>
            <a:t>Уборка территорий и вводных акваторий </a:t>
          </a:r>
        </a:p>
        <a:p>
          <a:r>
            <a:rPr lang="ru-RU" dirty="0" smtClean="0"/>
            <a:t>-6 995, 4 </a:t>
          </a:r>
          <a:r>
            <a:rPr lang="ru-RU" dirty="0" err="1" smtClean="0"/>
            <a:t>тыс.руб</a:t>
          </a:r>
          <a:endParaRPr lang="ru-RU" dirty="0"/>
        </a:p>
      </dgm:t>
    </dgm:pt>
    <dgm:pt modelId="{BF50D109-91C4-4AC4-8C81-A5C309906C12}" type="parTrans" cxnId="{B17D416B-85C4-44A7-A065-C2FE9644287F}">
      <dgm:prSet/>
      <dgm:spPr/>
      <dgm:t>
        <a:bodyPr/>
        <a:lstStyle/>
        <a:p>
          <a:endParaRPr lang="ru-RU"/>
        </a:p>
      </dgm:t>
    </dgm:pt>
    <dgm:pt modelId="{885C3947-E1AC-42E2-848A-62038C8393AA}" type="sibTrans" cxnId="{B17D416B-85C4-44A7-A065-C2FE9644287F}">
      <dgm:prSet/>
      <dgm:spPr/>
      <dgm:t>
        <a:bodyPr/>
        <a:lstStyle/>
        <a:p>
          <a:endParaRPr lang="ru-RU"/>
        </a:p>
      </dgm:t>
    </dgm:pt>
    <dgm:pt modelId="{EBA8E353-765A-4B3F-98BF-03BB172377B1}">
      <dgm:prSet phldrT="[Текст]"/>
      <dgm:spPr/>
      <dgm:t>
        <a:bodyPr/>
        <a:lstStyle/>
        <a:p>
          <a:r>
            <a:rPr lang="ru-RU" dirty="0" smtClean="0"/>
            <a:t>Озеленение территорий /санитарная рубка деревьев</a:t>
          </a:r>
        </a:p>
        <a:p>
          <a:r>
            <a:rPr lang="ru-RU" dirty="0" smtClean="0"/>
            <a:t> -18 820 ,0 </a:t>
          </a:r>
          <a:r>
            <a:rPr lang="ru-RU" dirty="0" err="1" smtClean="0"/>
            <a:t>тыс.руб</a:t>
          </a:r>
          <a:endParaRPr lang="ru-RU" dirty="0"/>
        </a:p>
      </dgm:t>
    </dgm:pt>
    <dgm:pt modelId="{57672B79-0926-4C78-836B-E7B25A71E9F5}" type="parTrans" cxnId="{F551B0E5-5850-40EF-B589-51FEF73530D3}">
      <dgm:prSet/>
      <dgm:spPr/>
      <dgm:t>
        <a:bodyPr/>
        <a:lstStyle/>
        <a:p>
          <a:endParaRPr lang="ru-RU"/>
        </a:p>
      </dgm:t>
    </dgm:pt>
    <dgm:pt modelId="{7C85EF70-9FF9-45C1-9E27-BBD992814374}" type="sibTrans" cxnId="{F551B0E5-5850-40EF-B589-51FEF73530D3}">
      <dgm:prSet/>
      <dgm:spPr/>
      <dgm:t>
        <a:bodyPr/>
        <a:lstStyle/>
        <a:p>
          <a:endParaRPr lang="ru-RU"/>
        </a:p>
      </dgm:t>
    </dgm:pt>
    <dgm:pt modelId="{481CA40E-2D47-478F-861A-8AA903ACA2D7}">
      <dgm:prSet phldrT="[Текст]" phldr="1"/>
      <dgm:spPr/>
      <dgm:t>
        <a:bodyPr/>
        <a:lstStyle/>
        <a:p>
          <a:endParaRPr lang="ru-RU"/>
        </a:p>
      </dgm:t>
    </dgm:pt>
    <dgm:pt modelId="{037A9352-F623-41FE-A3D8-E27B11A5AEF1}" type="parTrans" cxnId="{4DD0F12C-D633-4D13-ABAF-343900301FD6}">
      <dgm:prSet/>
      <dgm:spPr/>
      <dgm:t>
        <a:bodyPr/>
        <a:lstStyle/>
        <a:p>
          <a:endParaRPr lang="ru-RU"/>
        </a:p>
      </dgm:t>
    </dgm:pt>
    <dgm:pt modelId="{72179B03-A109-4BA1-9F6E-43EA33D4446D}" type="sibTrans" cxnId="{4DD0F12C-D633-4D13-ABAF-343900301FD6}">
      <dgm:prSet/>
      <dgm:spPr/>
      <dgm:t>
        <a:bodyPr/>
        <a:lstStyle/>
        <a:p>
          <a:endParaRPr lang="ru-RU"/>
        </a:p>
      </dgm:t>
    </dgm:pt>
    <dgm:pt modelId="{BCACCAE5-E838-46E7-B65E-73039FF18F56}" type="pres">
      <dgm:prSet presAssocID="{51951877-A494-4E1C-B691-0361BC0FE33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350287-A817-4C6D-8652-26EF21A2BD4D}" type="pres">
      <dgm:prSet presAssocID="{51951877-A494-4E1C-B691-0361BC0FE336}" presName="radial" presStyleCnt="0">
        <dgm:presLayoutVars>
          <dgm:animLvl val="ctr"/>
        </dgm:presLayoutVars>
      </dgm:prSet>
      <dgm:spPr/>
    </dgm:pt>
    <dgm:pt modelId="{7DD859EB-D292-48D6-B198-AEC60FF735AE}" type="pres">
      <dgm:prSet presAssocID="{3BC88D6D-A179-4234-8637-4730CDB9FA1C}" presName="centerShape" presStyleLbl="vennNode1" presStyleIdx="0" presStyleCnt="6" custScaleX="157728" custLinFactNeighborX="-572" custLinFactNeighborY="721"/>
      <dgm:spPr/>
      <dgm:t>
        <a:bodyPr/>
        <a:lstStyle/>
        <a:p>
          <a:endParaRPr lang="ru-RU"/>
        </a:p>
      </dgm:t>
    </dgm:pt>
    <dgm:pt modelId="{B01E3160-8849-4310-9BD0-FF5CB2D82D17}" type="pres">
      <dgm:prSet presAssocID="{F9294E28-F5C1-4EA1-BA15-128F60047D39}" presName="node" presStyleLbl="vennNode1" presStyleIdx="1" presStyleCnt="6" custScaleX="162877" custScaleY="123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FFF5B4-E70B-4ED5-AD3E-958BA90EFA9A}" type="pres">
      <dgm:prSet presAssocID="{EBA8E353-765A-4B3F-98BF-03BB172377B1}" presName="node" presStyleLbl="vennNode1" presStyleIdx="2" presStyleCnt="6" custScaleX="158231" custScaleY="110455" custRadScaleRad="156452" custRadScaleInc="85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692DA-E448-4DF5-B1D0-E953235FF680}" type="pres">
      <dgm:prSet presAssocID="{01D07625-C0B4-47E6-B90C-A62648D40BBD}" presName="node" presStyleLbl="vennNode1" presStyleIdx="3" presStyleCnt="6" custScaleX="165795" custScaleY="132258" custRadScaleRad="106385" custRadScaleInc="5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77535-0526-4A50-8691-CFB1352F9AA2}" type="pres">
      <dgm:prSet presAssocID="{6D267438-F562-4976-B5F9-4D7D50A4AF5A}" presName="node" presStyleLbl="vennNode1" presStyleIdx="4" presStyleCnt="6" custScaleX="166903" custScaleY="127915" custRadScaleRad="111626" custRadScaleInc="7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C285A-C127-4935-B688-528946670276}" type="pres">
      <dgm:prSet presAssocID="{97A98D4B-E2C8-4047-A9DD-C7ECDE01665A}" presName="node" presStyleLbl="vennNode1" presStyleIdx="5" presStyleCnt="6" custScaleX="171032" custScaleY="117448" custRadScaleRad="150394" custRadScaleInc="-5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90F31B-BE77-4838-B98E-ECF6FE9DB7FD}" srcId="{3BC88D6D-A179-4234-8637-4730CDB9FA1C}" destId="{6D267438-F562-4976-B5F9-4D7D50A4AF5A}" srcOrd="3" destOrd="0" parTransId="{D40B1792-44B2-4527-80F9-FFF8E01F39FA}" sibTransId="{A35D39EA-95FF-4037-BA49-0A59B866C2DA}"/>
    <dgm:cxn modelId="{7D59325A-E04A-4015-93EF-FB8248F900BB}" type="presOf" srcId="{97A98D4B-E2C8-4047-A9DD-C7ECDE01665A}" destId="{0BBC285A-C127-4935-B688-528946670276}" srcOrd="0" destOrd="0" presId="urn:microsoft.com/office/officeart/2005/8/layout/radial3"/>
    <dgm:cxn modelId="{4D81C7A6-1EC3-4631-80EF-1174967398E0}" srcId="{3BC88D6D-A179-4234-8637-4730CDB9FA1C}" destId="{01D07625-C0B4-47E6-B90C-A62648D40BBD}" srcOrd="2" destOrd="0" parTransId="{B7FB3390-FB9D-43D3-B658-A426BE6BA170}" sibTransId="{8C043844-E239-4DE5-A6A6-5FC9BB462381}"/>
    <dgm:cxn modelId="{72FC868E-EB7E-4DBA-9CFE-FD536DD85D75}" type="presOf" srcId="{01D07625-C0B4-47E6-B90C-A62648D40BBD}" destId="{3F5692DA-E448-4DF5-B1D0-E953235FF680}" srcOrd="0" destOrd="0" presId="urn:microsoft.com/office/officeart/2005/8/layout/radial3"/>
    <dgm:cxn modelId="{4DD0F12C-D633-4D13-ABAF-343900301FD6}" srcId="{51951877-A494-4E1C-B691-0361BC0FE336}" destId="{481CA40E-2D47-478F-861A-8AA903ACA2D7}" srcOrd="1" destOrd="0" parTransId="{037A9352-F623-41FE-A3D8-E27B11A5AEF1}" sibTransId="{72179B03-A109-4BA1-9F6E-43EA33D4446D}"/>
    <dgm:cxn modelId="{F551B0E5-5850-40EF-B589-51FEF73530D3}" srcId="{3BC88D6D-A179-4234-8637-4730CDB9FA1C}" destId="{EBA8E353-765A-4B3F-98BF-03BB172377B1}" srcOrd="1" destOrd="0" parTransId="{57672B79-0926-4C78-836B-E7B25A71E9F5}" sibTransId="{7C85EF70-9FF9-45C1-9E27-BBD992814374}"/>
    <dgm:cxn modelId="{99F8B10C-3C77-4497-9BFA-11EDF0572536}" type="presOf" srcId="{51951877-A494-4E1C-B691-0361BC0FE336}" destId="{BCACCAE5-E838-46E7-B65E-73039FF18F56}" srcOrd="0" destOrd="0" presId="urn:microsoft.com/office/officeart/2005/8/layout/radial3"/>
    <dgm:cxn modelId="{D2C2A82F-519F-4AA1-B9E8-3B06FEA7E9DD}" type="presOf" srcId="{3BC88D6D-A179-4234-8637-4730CDB9FA1C}" destId="{7DD859EB-D292-48D6-B198-AEC60FF735AE}" srcOrd="0" destOrd="0" presId="urn:microsoft.com/office/officeart/2005/8/layout/radial3"/>
    <dgm:cxn modelId="{61D96D68-2622-406A-B9B2-D8C9524450FE}" type="presOf" srcId="{F9294E28-F5C1-4EA1-BA15-128F60047D39}" destId="{B01E3160-8849-4310-9BD0-FF5CB2D82D17}" srcOrd="0" destOrd="0" presId="urn:microsoft.com/office/officeart/2005/8/layout/radial3"/>
    <dgm:cxn modelId="{22475470-FBF8-4811-9194-3570D94B7484}" type="presOf" srcId="{EBA8E353-765A-4B3F-98BF-03BB172377B1}" destId="{F2FFF5B4-E70B-4ED5-AD3E-958BA90EFA9A}" srcOrd="0" destOrd="0" presId="urn:microsoft.com/office/officeart/2005/8/layout/radial3"/>
    <dgm:cxn modelId="{E3628CDE-DAC4-4C0E-A1D8-6F97FC7FEA04}" type="presOf" srcId="{6D267438-F562-4976-B5F9-4D7D50A4AF5A}" destId="{0B977535-0526-4A50-8691-CFB1352F9AA2}" srcOrd="0" destOrd="0" presId="urn:microsoft.com/office/officeart/2005/8/layout/radial3"/>
    <dgm:cxn modelId="{FFFE4B62-738F-4C8E-9480-2CE2E25E7016}" srcId="{51951877-A494-4E1C-B691-0361BC0FE336}" destId="{3BC88D6D-A179-4234-8637-4730CDB9FA1C}" srcOrd="0" destOrd="0" parTransId="{345617EE-08CF-4167-BC1A-8B4C169D348D}" sibTransId="{6A2E104B-EFC3-4BA8-84B6-A7AE7CCF008D}"/>
    <dgm:cxn modelId="{B17D416B-85C4-44A7-A065-C2FE9644287F}" srcId="{3BC88D6D-A179-4234-8637-4730CDB9FA1C}" destId="{97A98D4B-E2C8-4047-A9DD-C7ECDE01665A}" srcOrd="4" destOrd="0" parTransId="{BF50D109-91C4-4AC4-8C81-A5C309906C12}" sibTransId="{885C3947-E1AC-42E2-848A-62038C8393AA}"/>
    <dgm:cxn modelId="{53D11CD0-FAA9-468E-8423-C8782E7AF131}" srcId="{3BC88D6D-A179-4234-8637-4730CDB9FA1C}" destId="{F9294E28-F5C1-4EA1-BA15-128F60047D39}" srcOrd="0" destOrd="0" parTransId="{E33F25A1-4458-4671-9C03-EF7FB0E038AE}" sibTransId="{6D8C53EF-1919-4257-9DB2-D74F6FC486A6}"/>
    <dgm:cxn modelId="{19DE5EE3-D3F9-4661-9F01-2E17C54E8A04}" type="presParOf" srcId="{BCACCAE5-E838-46E7-B65E-73039FF18F56}" destId="{C7350287-A817-4C6D-8652-26EF21A2BD4D}" srcOrd="0" destOrd="0" presId="urn:microsoft.com/office/officeart/2005/8/layout/radial3"/>
    <dgm:cxn modelId="{D8AE68A3-C18F-46E7-9AC1-B9F7D2DFEA3B}" type="presParOf" srcId="{C7350287-A817-4C6D-8652-26EF21A2BD4D}" destId="{7DD859EB-D292-48D6-B198-AEC60FF735AE}" srcOrd="0" destOrd="0" presId="urn:microsoft.com/office/officeart/2005/8/layout/radial3"/>
    <dgm:cxn modelId="{99343663-3F2C-426B-AA62-18DE754ED68E}" type="presParOf" srcId="{C7350287-A817-4C6D-8652-26EF21A2BD4D}" destId="{B01E3160-8849-4310-9BD0-FF5CB2D82D17}" srcOrd="1" destOrd="0" presId="urn:microsoft.com/office/officeart/2005/8/layout/radial3"/>
    <dgm:cxn modelId="{C788624E-E20A-4BDA-9C9F-42CB1381B0C4}" type="presParOf" srcId="{C7350287-A817-4C6D-8652-26EF21A2BD4D}" destId="{F2FFF5B4-E70B-4ED5-AD3E-958BA90EFA9A}" srcOrd="2" destOrd="0" presId="urn:microsoft.com/office/officeart/2005/8/layout/radial3"/>
    <dgm:cxn modelId="{0FC9B3B5-EA80-44A0-9426-560B7816F0B9}" type="presParOf" srcId="{C7350287-A817-4C6D-8652-26EF21A2BD4D}" destId="{3F5692DA-E448-4DF5-B1D0-E953235FF680}" srcOrd="3" destOrd="0" presId="urn:microsoft.com/office/officeart/2005/8/layout/radial3"/>
    <dgm:cxn modelId="{36B27384-909B-4F45-9723-CED87E7E9424}" type="presParOf" srcId="{C7350287-A817-4C6D-8652-26EF21A2BD4D}" destId="{0B977535-0526-4A50-8691-CFB1352F9AA2}" srcOrd="4" destOrd="0" presId="urn:microsoft.com/office/officeart/2005/8/layout/radial3"/>
    <dgm:cxn modelId="{33702DA7-5728-435E-AB65-18AC8FE15CBD}" type="presParOf" srcId="{C7350287-A817-4C6D-8652-26EF21A2BD4D}" destId="{0BBC285A-C127-4935-B688-528946670276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3C8819-4A0B-4C84-AE91-5BB20808757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5506B-0EA1-4282-A0E4-1A8A4EF9C5A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Расходы на организацию и проведение местных и участие в организации и проведении городских праздничных и иных зрелищных мероприятиях -9 806,2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тыс.руб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557F563E-938E-460B-992A-941083A421D8}" type="parTrans" cxnId="{1E5CC8AA-B6D7-495B-8986-9E4E51D7713A}">
      <dgm:prSet/>
      <dgm:spPr/>
      <dgm:t>
        <a:bodyPr/>
        <a:lstStyle/>
        <a:p>
          <a:endParaRPr lang="ru-RU"/>
        </a:p>
      </dgm:t>
    </dgm:pt>
    <dgm:pt modelId="{79B46FE6-5EEE-4ED1-9384-97D236362F4B}" type="sibTrans" cxnId="{1E5CC8AA-B6D7-495B-8986-9E4E51D7713A}">
      <dgm:prSet/>
      <dgm:spPr/>
      <dgm:t>
        <a:bodyPr/>
        <a:lstStyle/>
        <a:p>
          <a:endParaRPr lang="ru-RU"/>
        </a:p>
      </dgm:t>
    </dgm:pt>
    <dgm:pt modelId="{F80344B5-50B4-4015-A325-4E8CBA472AC0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Расходы на организацию и проведение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досуговых</a:t>
          </a:r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 мероприятий для жителей, проживающих на территории муниципального образования – 7 254,0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тыс.руб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F4F3293C-8A88-42C7-99E8-01F8C4778241}" type="parTrans" cxnId="{86DF7886-D141-4F69-A7BE-ADA63E159579}">
      <dgm:prSet/>
      <dgm:spPr/>
      <dgm:t>
        <a:bodyPr/>
        <a:lstStyle/>
        <a:p>
          <a:endParaRPr lang="ru-RU"/>
        </a:p>
      </dgm:t>
    </dgm:pt>
    <dgm:pt modelId="{BECDC0FA-A40D-4334-9F33-128B67A7D6D0}" type="sibTrans" cxnId="{86DF7886-D141-4F69-A7BE-ADA63E159579}">
      <dgm:prSet/>
      <dgm:spPr/>
      <dgm:t>
        <a:bodyPr/>
        <a:lstStyle/>
        <a:p>
          <a:endParaRPr lang="ru-RU"/>
        </a:p>
      </dgm:t>
    </dgm:pt>
    <dgm:pt modelId="{7BA7B21D-66AB-44CB-9385-F05837998B19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50000"/>
                </a:schemeClr>
              </a:solidFill>
            </a:rPr>
            <a:t>Расходы на проведение мероприятий по сохранению и развитию местных традиций и обрядов на территории муниципального образования -127,5 </a:t>
          </a:r>
          <a:r>
            <a:rPr lang="ru-RU" sz="1800" dirty="0" err="1" smtClean="0">
              <a:solidFill>
                <a:schemeClr val="accent1">
                  <a:lumMod val="50000"/>
                </a:schemeClr>
              </a:solidFill>
            </a:rPr>
            <a:t>тыс.руб</a:t>
          </a:r>
          <a:endParaRPr lang="ru-RU" sz="1800" dirty="0">
            <a:solidFill>
              <a:schemeClr val="accent1">
                <a:lumMod val="50000"/>
              </a:schemeClr>
            </a:solidFill>
          </a:endParaRPr>
        </a:p>
      </dgm:t>
    </dgm:pt>
    <dgm:pt modelId="{D7584EB2-6618-42AB-A256-2DBB428E3FEB}" type="parTrans" cxnId="{FB0FE910-01A7-442F-AED9-1286FB7070FA}">
      <dgm:prSet/>
      <dgm:spPr/>
      <dgm:t>
        <a:bodyPr/>
        <a:lstStyle/>
        <a:p>
          <a:endParaRPr lang="ru-RU"/>
        </a:p>
      </dgm:t>
    </dgm:pt>
    <dgm:pt modelId="{5D902AF6-A2FA-48EF-9842-320D6345E4E9}" type="sibTrans" cxnId="{FB0FE910-01A7-442F-AED9-1286FB7070FA}">
      <dgm:prSet/>
      <dgm:spPr/>
      <dgm:t>
        <a:bodyPr/>
        <a:lstStyle/>
        <a:p>
          <a:endParaRPr lang="ru-RU"/>
        </a:p>
      </dgm:t>
    </dgm:pt>
    <dgm:pt modelId="{AEE0F8D6-3A6B-4FD7-BE4B-CC29AA153674}" type="pres">
      <dgm:prSet presAssocID="{CE3C8819-4A0B-4C84-AE91-5BB20808757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C35B57-521A-4243-B60E-D384C9134372}" type="pres">
      <dgm:prSet presAssocID="{C775506B-0EA1-4282-A0E4-1A8A4EF9C5A8}" presName="parentLin" presStyleCnt="0"/>
      <dgm:spPr/>
    </dgm:pt>
    <dgm:pt modelId="{DCD060B9-22C0-4602-8DFC-ADA482793870}" type="pres">
      <dgm:prSet presAssocID="{C775506B-0EA1-4282-A0E4-1A8A4EF9C5A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C5C1366-96AC-4C1D-9D39-73F153081DE9}" type="pres">
      <dgm:prSet presAssocID="{C775506B-0EA1-4282-A0E4-1A8A4EF9C5A8}" presName="parentText" presStyleLbl="node1" presStyleIdx="0" presStyleCnt="3" custScaleX="91813" custScaleY="162593" custLinFactY="-130132" custLinFactNeighborX="-4595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7AEE3-2B36-4557-839B-674808962A02}" type="pres">
      <dgm:prSet presAssocID="{C775506B-0EA1-4282-A0E4-1A8A4EF9C5A8}" presName="negativeSpace" presStyleCnt="0"/>
      <dgm:spPr/>
    </dgm:pt>
    <dgm:pt modelId="{A78AB569-4D43-45AC-B71A-0246D3B80FF1}" type="pres">
      <dgm:prSet presAssocID="{C775506B-0EA1-4282-A0E4-1A8A4EF9C5A8}" presName="childText" presStyleLbl="conFgAcc1" presStyleIdx="0" presStyleCnt="3" custLinFactY="-315623" custLinFactNeighborX="-613" custLinFactNeighborY="-400000">
        <dgm:presLayoutVars>
          <dgm:bulletEnabled val="1"/>
        </dgm:presLayoutVars>
      </dgm:prSet>
      <dgm:spPr/>
    </dgm:pt>
    <dgm:pt modelId="{88B4F0A1-8F67-4535-9281-5DB3866A2596}" type="pres">
      <dgm:prSet presAssocID="{79B46FE6-5EEE-4ED1-9384-97D236362F4B}" presName="spaceBetweenRectangles" presStyleCnt="0"/>
      <dgm:spPr/>
    </dgm:pt>
    <dgm:pt modelId="{22912FAA-F5D9-4C79-A619-7C2C3B412963}" type="pres">
      <dgm:prSet presAssocID="{F80344B5-50B4-4015-A325-4E8CBA472AC0}" presName="parentLin" presStyleCnt="0"/>
      <dgm:spPr/>
    </dgm:pt>
    <dgm:pt modelId="{35FE729A-81D5-4F9F-8870-0D9BC1361FD5}" type="pres">
      <dgm:prSet presAssocID="{F80344B5-50B4-4015-A325-4E8CBA472AC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99EA0A0-0605-4976-A2C7-E566F26E984D}" type="pres">
      <dgm:prSet presAssocID="{F80344B5-50B4-4015-A325-4E8CBA472AC0}" presName="parentText" presStyleLbl="node1" presStyleIdx="1" presStyleCnt="3" custScaleX="81537" custScaleY="169619" custLinFactX="44948" custLinFactNeighborX="100000" custLinFactNeighborY="-21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F7A41-8062-43F2-8C12-A30D0DA6D972}" type="pres">
      <dgm:prSet presAssocID="{F80344B5-50B4-4015-A325-4E8CBA472AC0}" presName="negativeSpace" presStyleCnt="0"/>
      <dgm:spPr/>
    </dgm:pt>
    <dgm:pt modelId="{FE2DE938-549F-4911-BFDD-5566E0602BF3}" type="pres">
      <dgm:prSet presAssocID="{F80344B5-50B4-4015-A325-4E8CBA472AC0}" presName="childText" presStyleLbl="conFgAcc1" presStyleIdx="1" presStyleCnt="3">
        <dgm:presLayoutVars>
          <dgm:bulletEnabled val="1"/>
        </dgm:presLayoutVars>
      </dgm:prSet>
      <dgm:spPr/>
    </dgm:pt>
    <dgm:pt modelId="{EC629827-EED8-4FF1-91A6-6378B3BDB2C5}" type="pres">
      <dgm:prSet presAssocID="{BECDC0FA-A40D-4334-9F33-128B67A7D6D0}" presName="spaceBetweenRectangles" presStyleCnt="0"/>
      <dgm:spPr/>
    </dgm:pt>
    <dgm:pt modelId="{4C6049D2-3348-4DBA-8ED1-115E525943DC}" type="pres">
      <dgm:prSet presAssocID="{7BA7B21D-66AB-44CB-9385-F05837998B19}" presName="parentLin" presStyleCnt="0"/>
      <dgm:spPr/>
    </dgm:pt>
    <dgm:pt modelId="{C3A5DF60-1BE5-462F-AFFD-B59F414F2A26}" type="pres">
      <dgm:prSet presAssocID="{7BA7B21D-66AB-44CB-9385-F05837998B1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0FD8A14-EB90-49C7-B746-B17A4C885131}" type="pres">
      <dgm:prSet presAssocID="{7BA7B21D-66AB-44CB-9385-F05837998B19}" presName="parentText" presStyleLbl="node1" presStyleIdx="2" presStyleCnt="3" custScaleX="83830" custScaleY="155109" custLinFactY="138269" custLinFactNeighborX="-4595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1B0EA-6AF3-45DB-9425-6544EAFF0BF7}" type="pres">
      <dgm:prSet presAssocID="{7BA7B21D-66AB-44CB-9385-F05837998B19}" presName="negativeSpace" presStyleCnt="0"/>
      <dgm:spPr/>
    </dgm:pt>
    <dgm:pt modelId="{4449EB08-CE24-47E4-A443-B4DE20FB4223}" type="pres">
      <dgm:prSet presAssocID="{7BA7B21D-66AB-44CB-9385-F05837998B19}" presName="childText" presStyleLbl="conFgAcc1" presStyleIdx="2" presStyleCnt="3" custLinFactY="205933" custLinFactNeighborX="216" custLinFactNeighborY="300000">
        <dgm:presLayoutVars>
          <dgm:bulletEnabled val="1"/>
        </dgm:presLayoutVars>
      </dgm:prSet>
      <dgm:spPr/>
    </dgm:pt>
  </dgm:ptLst>
  <dgm:cxnLst>
    <dgm:cxn modelId="{9EECCE8F-09C4-401E-A112-4D449F4752F1}" type="presOf" srcId="{F80344B5-50B4-4015-A325-4E8CBA472AC0}" destId="{35FE729A-81D5-4F9F-8870-0D9BC1361FD5}" srcOrd="0" destOrd="0" presId="urn:microsoft.com/office/officeart/2005/8/layout/list1"/>
    <dgm:cxn modelId="{1E5CC8AA-B6D7-495B-8986-9E4E51D7713A}" srcId="{CE3C8819-4A0B-4C84-AE91-5BB208087579}" destId="{C775506B-0EA1-4282-A0E4-1A8A4EF9C5A8}" srcOrd="0" destOrd="0" parTransId="{557F563E-938E-460B-992A-941083A421D8}" sibTransId="{79B46FE6-5EEE-4ED1-9384-97D236362F4B}"/>
    <dgm:cxn modelId="{AEDFEAAC-CE1E-4BBD-8B8D-FB051101EB8B}" type="presOf" srcId="{7BA7B21D-66AB-44CB-9385-F05837998B19}" destId="{A0FD8A14-EB90-49C7-B746-B17A4C885131}" srcOrd="1" destOrd="0" presId="urn:microsoft.com/office/officeart/2005/8/layout/list1"/>
    <dgm:cxn modelId="{54FE7DDB-BD54-488A-8D64-B4201AEB17A6}" type="presOf" srcId="{7BA7B21D-66AB-44CB-9385-F05837998B19}" destId="{C3A5DF60-1BE5-462F-AFFD-B59F414F2A26}" srcOrd="0" destOrd="0" presId="urn:microsoft.com/office/officeart/2005/8/layout/list1"/>
    <dgm:cxn modelId="{A77E664B-8B25-4A9A-9E61-E71DEBE1AA3E}" type="presOf" srcId="{C775506B-0EA1-4282-A0E4-1A8A4EF9C5A8}" destId="{DCD060B9-22C0-4602-8DFC-ADA482793870}" srcOrd="0" destOrd="0" presId="urn:microsoft.com/office/officeart/2005/8/layout/list1"/>
    <dgm:cxn modelId="{F90A9728-7DE8-4B0D-B86A-70314E675F34}" type="presOf" srcId="{C775506B-0EA1-4282-A0E4-1A8A4EF9C5A8}" destId="{CC5C1366-96AC-4C1D-9D39-73F153081DE9}" srcOrd="1" destOrd="0" presId="urn:microsoft.com/office/officeart/2005/8/layout/list1"/>
    <dgm:cxn modelId="{FE415100-DFB2-4271-981A-8B21B02A040A}" type="presOf" srcId="{F80344B5-50B4-4015-A325-4E8CBA472AC0}" destId="{C99EA0A0-0605-4976-A2C7-E566F26E984D}" srcOrd="1" destOrd="0" presId="urn:microsoft.com/office/officeart/2005/8/layout/list1"/>
    <dgm:cxn modelId="{69DA1DF5-BC49-4E61-B18B-5F9B9EFF371A}" type="presOf" srcId="{CE3C8819-4A0B-4C84-AE91-5BB208087579}" destId="{AEE0F8D6-3A6B-4FD7-BE4B-CC29AA153674}" srcOrd="0" destOrd="0" presId="urn:microsoft.com/office/officeart/2005/8/layout/list1"/>
    <dgm:cxn modelId="{86DF7886-D141-4F69-A7BE-ADA63E159579}" srcId="{CE3C8819-4A0B-4C84-AE91-5BB208087579}" destId="{F80344B5-50B4-4015-A325-4E8CBA472AC0}" srcOrd="1" destOrd="0" parTransId="{F4F3293C-8A88-42C7-99E8-01F8C4778241}" sibTransId="{BECDC0FA-A40D-4334-9F33-128B67A7D6D0}"/>
    <dgm:cxn modelId="{FB0FE910-01A7-442F-AED9-1286FB7070FA}" srcId="{CE3C8819-4A0B-4C84-AE91-5BB208087579}" destId="{7BA7B21D-66AB-44CB-9385-F05837998B19}" srcOrd="2" destOrd="0" parTransId="{D7584EB2-6618-42AB-A256-2DBB428E3FEB}" sibTransId="{5D902AF6-A2FA-48EF-9842-320D6345E4E9}"/>
    <dgm:cxn modelId="{19B2AEB7-996F-4EA6-B457-2CFF4DE0980A}" type="presParOf" srcId="{AEE0F8D6-3A6B-4FD7-BE4B-CC29AA153674}" destId="{FDC35B57-521A-4243-B60E-D384C9134372}" srcOrd="0" destOrd="0" presId="urn:microsoft.com/office/officeart/2005/8/layout/list1"/>
    <dgm:cxn modelId="{4FDCC085-BAC1-4C2F-A8E6-95E55299834B}" type="presParOf" srcId="{FDC35B57-521A-4243-B60E-D384C9134372}" destId="{DCD060B9-22C0-4602-8DFC-ADA482793870}" srcOrd="0" destOrd="0" presId="urn:microsoft.com/office/officeart/2005/8/layout/list1"/>
    <dgm:cxn modelId="{466AF4E5-AF5A-45C9-A062-F8CBB3C1752D}" type="presParOf" srcId="{FDC35B57-521A-4243-B60E-D384C9134372}" destId="{CC5C1366-96AC-4C1D-9D39-73F153081DE9}" srcOrd="1" destOrd="0" presId="urn:microsoft.com/office/officeart/2005/8/layout/list1"/>
    <dgm:cxn modelId="{E4639646-4C6E-4133-B129-348F9C409F06}" type="presParOf" srcId="{AEE0F8D6-3A6B-4FD7-BE4B-CC29AA153674}" destId="{8637AEE3-2B36-4557-839B-674808962A02}" srcOrd="1" destOrd="0" presId="urn:microsoft.com/office/officeart/2005/8/layout/list1"/>
    <dgm:cxn modelId="{469A1B08-1A6A-48A3-8B9F-D50E16B9279B}" type="presParOf" srcId="{AEE0F8D6-3A6B-4FD7-BE4B-CC29AA153674}" destId="{A78AB569-4D43-45AC-B71A-0246D3B80FF1}" srcOrd="2" destOrd="0" presId="urn:microsoft.com/office/officeart/2005/8/layout/list1"/>
    <dgm:cxn modelId="{271296B4-9B7F-4E7D-A2D2-BAE1B13A76A4}" type="presParOf" srcId="{AEE0F8D6-3A6B-4FD7-BE4B-CC29AA153674}" destId="{88B4F0A1-8F67-4535-9281-5DB3866A2596}" srcOrd="3" destOrd="0" presId="urn:microsoft.com/office/officeart/2005/8/layout/list1"/>
    <dgm:cxn modelId="{FD91A72D-7195-4BBF-B1D4-FC73EAA00E9F}" type="presParOf" srcId="{AEE0F8D6-3A6B-4FD7-BE4B-CC29AA153674}" destId="{22912FAA-F5D9-4C79-A619-7C2C3B412963}" srcOrd="4" destOrd="0" presId="urn:microsoft.com/office/officeart/2005/8/layout/list1"/>
    <dgm:cxn modelId="{84961A04-4AA9-4553-BAE7-EA39F50DC142}" type="presParOf" srcId="{22912FAA-F5D9-4C79-A619-7C2C3B412963}" destId="{35FE729A-81D5-4F9F-8870-0D9BC1361FD5}" srcOrd="0" destOrd="0" presId="urn:microsoft.com/office/officeart/2005/8/layout/list1"/>
    <dgm:cxn modelId="{5245770A-7A61-410D-900F-C3810D0668A6}" type="presParOf" srcId="{22912FAA-F5D9-4C79-A619-7C2C3B412963}" destId="{C99EA0A0-0605-4976-A2C7-E566F26E984D}" srcOrd="1" destOrd="0" presId="urn:microsoft.com/office/officeart/2005/8/layout/list1"/>
    <dgm:cxn modelId="{30BA1CF6-1F8D-48B6-B7B3-DC3147361FE3}" type="presParOf" srcId="{AEE0F8D6-3A6B-4FD7-BE4B-CC29AA153674}" destId="{34AF7A41-8062-43F2-8C12-A30D0DA6D972}" srcOrd="5" destOrd="0" presId="urn:microsoft.com/office/officeart/2005/8/layout/list1"/>
    <dgm:cxn modelId="{57C7500C-EFA1-43D0-986B-95E16D847655}" type="presParOf" srcId="{AEE0F8D6-3A6B-4FD7-BE4B-CC29AA153674}" destId="{FE2DE938-549F-4911-BFDD-5566E0602BF3}" srcOrd="6" destOrd="0" presId="urn:microsoft.com/office/officeart/2005/8/layout/list1"/>
    <dgm:cxn modelId="{60995680-8867-4846-B92C-F050F1406C64}" type="presParOf" srcId="{AEE0F8D6-3A6B-4FD7-BE4B-CC29AA153674}" destId="{EC629827-EED8-4FF1-91A6-6378B3BDB2C5}" srcOrd="7" destOrd="0" presId="urn:microsoft.com/office/officeart/2005/8/layout/list1"/>
    <dgm:cxn modelId="{D9962ECF-BF45-47B0-931C-44CC739CB0DF}" type="presParOf" srcId="{AEE0F8D6-3A6B-4FD7-BE4B-CC29AA153674}" destId="{4C6049D2-3348-4DBA-8ED1-115E525943DC}" srcOrd="8" destOrd="0" presId="urn:microsoft.com/office/officeart/2005/8/layout/list1"/>
    <dgm:cxn modelId="{5177931C-F1DC-4696-8EDE-68A56200152E}" type="presParOf" srcId="{4C6049D2-3348-4DBA-8ED1-115E525943DC}" destId="{C3A5DF60-1BE5-462F-AFFD-B59F414F2A26}" srcOrd="0" destOrd="0" presId="urn:microsoft.com/office/officeart/2005/8/layout/list1"/>
    <dgm:cxn modelId="{06D2E6D1-AE2E-4CD4-9849-649676D857CB}" type="presParOf" srcId="{4C6049D2-3348-4DBA-8ED1-115E525943DC}" destId="{A0FD8A14-EB90-49C7-B746-B17A4C885131}" srcOrd="1" destOrd="0" presId="urn:microsoft.com/office/officeart/2005/8/layout/list1"/>
    <dgm:cxn modelId="{9BD5EAC6-C0BE-49D5-8E5C-FA6A54D2052D}" type="presParOf" srcId="{AEE0F8D6-3A6B-4FD7-BE4B-CC29AA153674}" destId="{FB21B0EA-6AF3-45DB-9425-6544EAFF0BF7}" srcOrd="9" destOrd="0" presId="urn:microsoft.com/office/officeart/2005/8/layout/list1"/>
    <dgm:cxn modelId="{211F490B-11F3-4691-B0DF-6AB3FF9ADC56}" type="presParOf" srcId="{AEE0F8D6-3A6B-4FD7-BE4B-CC29AA153674}" destId="{4449EB08-CE24-47E4-A443-B4DE20FB422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BBB185-FD4B-4B56-ADCB-6F2EE5E99A89}">
      <dsp:nvSpPr>
        <dsp:cNvPr id="0" name=""/>
        <dsp:cNvSpPr/>
      </dsp:nvSpPr>
      <dsp:spPr>
        <a:xfrm>
          <a:off x="2304249" y="288034"/>
          <a:ext cx="1815914" cy="10088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Доходы бюджета</a:t>
          </a:r>
          <a:endParaRPr lang="ru-RU" sz="2100" kern="1200" dirty="0"/>
        </a:p>
      </dsp:txBody>
      <dsp:txXfrm>
        <a:off x="2304249" y="288034"/>
        <a:ext cx="1815914" cy="1008841"/>
      </dsp:txXfrm>
    </dsp:sp>
    <dsp:sp modelId="{B5827228-5468-4312-B7EC-A0AC024E7E40}">
      <dsp:nvSpPr>
        <dsp:cNvPr id="0" name=""/>
        <dsp:cNvSpPr/>
      </dsp:nvSpPr>
      <dsp:spPr>
        <a:xfrm>
          <a:off x="4824528" y="288034"/>
          <a:ext cx="1815914" cy="10088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Расходы бюджета</a:t>
          </a:r>
          <a:endParaRPr lang="ru-RU" sz="2100" kern="1200" dirty="0"/>
        </a:p>
      </dsp:txBody>
      <dsp:txXfrm>
        <a:off x="4824528" y="288034"/>
        <a:ext cx="1815914" cy="1008841"/>
      </dsp:txXfrm>
    </dsp:sp>
    <dsp:sp modelId="{F931181C-2310-439D-86E0-B2229480F8E8}">
      <dsp:nvSpPr>
        <dsp:cNvPr id="0" name=""/>
        <dsp:cNvSpPr/>
      </dsp:nvSpPr>
      <dsp:spPr>
        <a:xfrm>
          <a:off x="4050176" y="4287575"/>
          <a:ext cx="756630" cy="75663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D71CE-C201-4882-9511-3478CFE5054E}">
      <dsp:nvSpPr>
        <dsp:cNvPr id="0" name=""/>
        <dsp:cNvSpPr/>
      </dsp:nvSpPr>
      <dsp:spPr>
        <a:xfrm rot="240000">
          <a:off x="2157906" y="3963350"/>
          <a:ext cx="4541171" cy="3175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A8A5F-6FE8-4526-82A2-934BCEF10F89}">
      <dsp:nvSpPr>
        <dsp:cNvPr id="0" name=""/>
        <dsp:cNvSpPr/>
      </dsp:nvSpPr>
      <dsp:spPr>
        <a:xfrm rot="240000">
          <a:off x="4855808" y="2686568"/>
          <a:ext cx="1869238" cy="1325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Дифицит</a:t>
          </a:r>
          <a:r>
            <a:rPr lang="ru-RU" sz="1700" kern="1200" dirty="0" smtClean="0"/>
            <a:t>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-23,3 </a:t>
          </a:r>
          <a:r>
            <a:rPr lang="ru-RU" sz="1700" kern="1200" dirty="0" err="1" smtClean="0"/>
            <a:t>млн.руб</a:t>
          </a:r>
          <a:endParaRPr lang="ru-RU" sz="1700" kern="1200" dirty="0"/>
        </a:p>
      </dsp:txBody>
      <dsp:txXfrm rot="240000">
        <a:off x="4855808" y="2686568"/>
        <a:ext cx="1869238" cy="1325568"/>
      </dsp:txXfrm>
    </dsp:sp>
    <dsp:sp modelId="{FED268D2-6742-4ACC-8DA4-48AEEC632785}">
      <dsp:nvSpPr>
        <dsp:cNvPr id="0" name=""/>
        <dsp:cNvSpPr/>
      </dsp:nvSpPr>
      <dsp:spPr>
        <a:xfrm rot="240000">
          <a:off x="4956692" y="1314544"/>
          <a:ext cx="1869238" cy="1325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136,9 </a:t>
          </a:r>
          <a:r>
            <a:rPr lang="ru-RU" sz="1700" kern="1200" dirty="0" err="1" smtClean="0"/>
            <a:t>млн.руб</a:t>
          </a:r>
          <a:endParaRPr lang="ru-RU" sz="1700" kern="1200" dirty="0"/>
        </a:p>
      </dsp:txBody>
      <dsp:txXfrm rot="240000">
        <a:off x="4956692" y="1314544"/>
        <a:ext cx="1869238" cy="1325568"/>
      </dsp:txXfrm>
    </dsp:sp>
    <dsp:sp modelId="{D38B781E-050E-4FCE-ABB2-4E58D21054B1}">
      <dsp:nvSpPr>
        <dsp:cNvPr id="0" name=""/>
        <dsp:cNvSpPr/>
      </dsp:nvSpPr>
      <dsp:spPr>
        <a:xfrm rot="240000">
          <a:off x="2258042" y="2504976"/>
          <a:ext cx="1869238" cy="13255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113,6 </a:t>
          </a:r>
          <a:r>
            <a:rPr lang="ru-RU" sz="1700" kern="1200" dirty="0" err="1" smtClean="0"/>
            <a:t>млн.руб</a:t>
          </a:r>
          <a:endParaRPr lang="ru-RU" sz="1700" kern="1200" dirty="0"/>
        </a:p>
      </dsp:txBody>
      <dsp:txXfrm rot="240000">
        <a:off x="2258042" y="2504976"/>
        <a:ext cx="1869238" cy="132556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0.29268</cdr:x>
      <cdr:y>0.10526</cdr:y>
    </cdr:from>
    <cdr:to>
      <cdr:x>0.39675</cdr:x>
      <cdr:y>0.27368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71768" y="57150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0.27642</cdr:x>
      <cdr:y>0.03947</cdr:y>
    </cdr:from>
    <cdr:to>
      <cdr:x>0.39675</cdr:x>
      <cdr:y>0.26053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8892" y="214314"/>
          <a:ext cx="1057276" cy="1200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2.2815E-7</cdr:y>
    </cdr:from>
    <cdr:to>
      <cdr:x>0.22798</cdr:x>
      <cdr:y>0.50929</cdr:y>
    </cdr:to>
    <cdr:pic>
      <cdr:nvPicPr>
        <cdr:cNvPr id="8" name="Рисунок 7" descr="1793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"/>
          <a:ext cx="2052073" cy="2232248"/>
        </a:xfrm>
        <a:prstGeom xmlns:a="http://schemas.openxmlformats.org/drawingml/2006/main" prst="rect">
          <a:avLst/>
        </a:prstGeom>
        <a:effectLst xmlns:a="http://schemas.openxmlformats.org/drawingml/2006/main">
          <a:softEdge rad="635000"/>
        </a:effectLst>
      </cdr:spPr>
    </cdr:pic>
  </cdr:relSizeAnchor>
  <cdr:relSizeAnchor xmlns:cdr="http://schemas.openxmlformats.org/drawingml/2006/chartDrawing">
    <cdr:from>
      <cdr:x>0.92857</cdr:x>
      <cdr:y>0.53785</cdr:y>
    </cdr:from>
    <cdr:to>
      <cdr:x>1</cdr:x>
      <cdr:y>0.61935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58214" y="2357454"/>
          <a:ext cx="64294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/>
            <a:t>м</a:t>
          </a:r>
          <a:r>
            <a:rPr lang="ru-RU" sz="1100" dirty="0" smtClean="0"/>
            <a:t>лн. </a:t>
          </a:r>
        </a:p>
        <a:p xmlns:a="http://schemas.openxmlformats.org/drawingml/2006/main">
          <a:r>
            <a:rPr lang="ru-RU" sz="1100" dirty="0" smtClean="0"/>
            <a:t>рублей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0.75096</cdr:x>
      <cdr:y>0.01538</cdr:y>
    </cdr:from>
    <cdr:to>
      <cdr:x>0.97443</cdr:x>
      <cdr:y>0.08058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24736" y="72008"/>
          <a:ext cx="1971318" cy="3051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136 969,4 тыс. руб.</a:t>
          </a:r>
          <a:endParaRPr lang="ru-RU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0F87A-5E94-46C3-932E-89614350B782}" type="datetimeFigureOut">
              <a:rPr lang="ru-RU" smtClean="0"/>
              <a:pPr/>
              <a:t>26.04.2021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AD6D-931E-40C3-8EF0-9336DD5D327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2F499-9AF1-4426-8CF4-EBA7189A3191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4D320-23B6-4D5C-9B2C-8512AB542F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D320-23B6-4D5C-9B2C-8512AB542F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Финансовое управление Администрации Родионово-Несветайского района</a:t>
            </a: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5CF093-6EC9-4EE5-BF9E-6436D775B0B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wheel spokes="8"/>
  </p:transition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20.jpeg"/><Relationship Id="rId7" Type="http://schemas.openxmlformats.org/officeDocument/2006/relationships/diagramData" Target="../diagrams/data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microsoft.com/office/2007/relationships/diagramDrawing" Target="../diagrams/drawing2.xml"/><Relationship Id="rId5" Type="http://schemas.openxmlformats.org/officeDocument/2006/relationships/image" Target="../media/image22.jpe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1.jpeg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2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052736"/>
            <a:ext cx="8712968" cy="5590974"/>
          </a:xfrm>
          <a:noFill/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 prst="angle"/>
            <a:contourClr>
              <a:schemeClr val="accent1">
                <a:shade val="60000"/>
                <a:satMod val="11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90000"/>
                  </a:schemeClr>
                </a:solidFill>
                <a:effectLst>
                  <a:outerShdw dist="381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БЮДЖЕТ ДЛЯ ГРАЖДАН </a:t>
            </a: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60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     </a:t>
            </a:r>
            <a:b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</a:t>
            </a: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 МО Обуховский</a:t>
            </a:r>
            <a:b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53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  на 2021 год</a:t>
            </a:r>
            <a:endParaRPr lang="ru-RU" sz="5300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8864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Внутригородское муниципальное образование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Санкт-Петербурга муниципальный округ </a:t>
            </a:r>
            <a:r>
              <a:rPr lang="ru-RU" sz="2400" b="1" dirty="0" smtClean="0">
                <a:solidFill>
                  <a:schemeClr val="bg1"/>
                </a:solidFill>
              </a:rPr>
              <a:t>Обуховский </a:t>
            </a:r>
            <a:endParaRPr lang="ru-RU" sz="24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13" name="Рисунок 12" descr="MO_Obuhovs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429000"/>
            <a:ext cx="2423907" cy="3064810"/>
          </a:xfrm>
          <a:prstGeom prst="rect">
            <a:avLst/>
          </a:prstGeom>
        </p:spPr>
      </p:pic>
      <p:pic>
        <p:nvPicPr>
          <p:cNvPr id="5" name="Рисунок 4" descr="ГЕРБ ОБУХОВСКИ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068960"/>
            <a:ext cx="1683605" cy="199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712968" cy="5450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35896" y="332656"/>
            <a:ext cx="5348318" cy="209528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71480"/>
            <a:ext cx="8686800" cy="553264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rgbClr val="7030A0"/>
                </a:solidFill>
              </a:rPr>
              <a:t>Структура </a:t>
            </a:r>
            <a:r>
              <a:rPr lang="ru-RU" sz="2600" dirty="0">
                <a:solidFill>
                  <a:srgbClr val="7030A0"/>
                </a:solidFill>
              </a:rPr>
              <a:t>расходов </a:t>
            </a:r>
            <a:r>
              <a:rPr lang="ru-RU" sz="2600" dirty="0" smtClean="0">
                <a:solidFill>
                  <a:srgbClr val="7030A0"/>
                </a:solidFill>
              </a:rPr>
              <a:t>бюджета на 2021год   </a:t>
            </a:r>
            <a:r>
              <a:rPr lang="ru-RU" sz="1400" dirty="0" smtClean="0">
                <a:solidFill>
                  <a:srgbClr val="7030A0"/>
                </a:solidFill>
              </a:rPr>
              <a:t>(тыс.руб.)</a:t>
            </a:r>
            <a:endParaRPr lang="ru-RU" sz="1400" dirty="0"/>
          </a:p>
        </p:txBody>
      </p:sp>
    </p:spTree>
  </p:cSld>
  <p:clrMapOvr>
    <a:masterClrMapping/>
  </p:clrMapOvr>
  <p:transition spd="med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8216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35896" y="188640"/>
            <a:ext cx="5348318" cy="280966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План по расходам бюджета МО МО ОБУХОВСКИЙ </a:t>
            </a:r>
            <a:b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</a:br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на реализацию  муниципальных  и ведомственных </a:t>
            </a:r>
            <a:b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</a:br>
            <a:r>
              <a:rPr lang="ru-RU" sz="2800" dirty="0" smtClean="0">
                <a:solidFill>
                  <a:srgbClr val="0066FF"/>
                </a:solidFill>
                <a:latin typeface="Haettenschweiler" pitchFamily="34" charset="0"/>
              </a:rPr>
              <a:t>целевых  программ </a:t>
            </a:r>
            <a:endParaRPr lang="ru-RU" sz="2800" dirty="0">
              <a:solidFill>
                <a:srgbClr val="0066FF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443664" cy="20162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Средства направленные на расходы: </a:t>
            </a:r>
          </a:p>
          <a:p>
            <a:pPr>
              <a:buNone/>
            </a:pPr>
            <a:r>
              <a:rPr lang="ru-RU" sz="2000" dirty="0" smtClean="0"/>
              <a:t>-на мероприятия по проведению подготовки и обучения неработающего населения способам защиты и действиям в чрезвычайных ситуациях – 113,1 </a:t>
            </a:r>
            <a:r>
              <a:rPr lang="ru-RU" sz="2000" dirty="0" err="1" smtClean="0"/>
              <a:t>тыс.руб</a:t>
            </a:r>
            <a:endParaRPr lang="ru-RU" sz="20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23928" y="76200"/>
            <a:ext cx="511256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Национальная безопасность и правоохранительная деятельность</a:t>
            </a:r>
            <a:endParaRPr lang="ru-RU" sz="3600" dirty="0"/>
          </a:p>
        </p:txBody>
      </p:sp>
      <p:pic>
        <p:nvPicPr>
          <p:cNvPr id="7" name="Рисунок 6" descr="D8YvAq1WkAIenyB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924944"/>
            <a:ext cx="5328592" cy="355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005064"/>
            <a:ext cx="3608883" cy="269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-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96752"/>
            <a:ext cx="4031940" cy="2687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8308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Национальная экономика</a:t>
            </a:r>
            <a:endParaRPr lang="ru-RU" sz="3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3068960"/>
            <a:ext cx="3600400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Расходы на участие и финансирование временного трудоустройства безработных граждан, испытывающих трудности в поиске работы </a:t>
            </a:r>
          </a:p>
          <a:p>
            <a:pPr algn="ctr"/>
            <a:r>
              <a:rPr lang="ru-RU" sz="1400" dirty="0" smtClean="0"/>
              <a:t>-75,0 </a:t>
            </a:r>
            <a:r>
              <a:rPr lang="ru-RU" sz="1400" dirty="0" err="1" smtClean="0"/>
              <a:t>тыс.руб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196752"/>
            <a:ext cx="396044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Расходы на участие в организации и финансировании временного трудоустройства несовершеннолетних от 14 до 18 лет в свободное от учебы время</a:t>
            </a:r>
          </a:p>
          <a:p>
            <a:pPr algn="ctr"/>
            <a:r>
              <a:rPr lang="ru-RU" sz="1400" dirty="0" smtClean="0"/>
              <a:t> -198,0 </a:t>
            </a:r>
            <a:r>
              <a:rPr lang="ru-RU" sz="1400" dirty="0" err="1" smtClean="0"/>
              <a:t>тыс.руб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07704" y="5085184"/>
            <a:ext cx="3312368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Расходы на содействие развитию малого бизнеса на территории муниципального образования</a:t>
            </a:r>
          </a:p>
          <a:p>
            <a:pPr algn="ctr"/>
            <a:r>
              <a:rPr lang="ru-RU" sz="1400" dirty="0" smtClean="0"/>
              <a:t> -13,8 </a:t>
            </a:r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ransition spd="med"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EFowm7aXUAAKWca.jpg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81128"/>
            <a:ext cx="2810086" cy="187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auz_detskiy_hospis_1.jpg"/>
          <p:cNvPicPr>
            <a:picLocks noChangeAspect="1"/>
          </p:cNvPicPr>
          <p:nvPr/>
        </p:nvPicPr>
        <p:blipFill>
          <a:blip r:embed="rId3" cstate="print"/>
          <a:srcRect l="12201" b="6185"/>
          <a:stretch>
            <a:fillRect/>
          </a:stretch>
        </p:blipFill>
        <p:spPr>
          <a:xfrm>
            <a:off x="179512" y="4365104"/>
            <a:ext cx="3240360" cy="230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0160914094717_IMG_18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636912"/>
            <a:ext cx="4680520" cy="312034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que8CnveRD3YBzsQYU5SjA=s11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1196752"/>
            <a:ext cx="2632720" cy="218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letnyaya-uborka-territori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196752"/>
            <a:ext cx="301139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51520" y="1124744"/>
          <a:ext cx="86868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8308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Жилищно-коммунальное хозяйство</a:t>
            </a:r>
            <a:endParaRPr lang="ru-RU" sz="3600" dirty="0"/>
          </a:p>
        </p:txBody>
      </p:sp>
    </p:spTree>
  </p:cSld>
  <p:clrMapOvr>
    <a:masterClrMapping/>
  </p:clrMapOvr>
  <p:transition spd="med"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147248" cy="122759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Организация экологического воспитания и формированию экологической культуры в области обращения с твердыми коммунальными отходами -210,0 тыс. руб.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Охрана окружающей среды</a:t>
            </a:r>
            <a:endParaRPr lang="ru-RU" sz="3600" dirty="0"/>
          </a:p>
        </p:txBody>
      </p:sp>
      <p:pic>
        <p:nvPicPr>
          <p:cNvPr id="7" name="Рисунок 6" descr="1e92a60b33a5d37085f4ec8aba3a54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636912"/>
            <a:ext cx="5753946" cy="383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260648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ransition spd="med"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005064"/>
            <a:ext cx="3672408" cy="285293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Рисунок 8" descr="1703373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3275337" cy="218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404664"/>
          <a:ext cx="864096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79912" y="116632"/>
            <a:ext cx="5364088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Образование</a:t>
            </a:r>
            <a:endParaRPr lang="ru-RU" sz="3600" dirty="0"/>
          </a:p>
        </p:txBody>
      </p:sp>
    </p:spTree>
  </p:cSld>
  <p:clrMapOvr>
    <a:masterClrMapping/>
  </p:clrMapOvr>
  <p:transition spd="med"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07504" y="1196752"/>
          <a:ext cx="88569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260648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Культура </a:t>
            </a:r>
            <a:endParaRPr lang="ru-RU" sz="3600" dirty="0"/>
          </a:p>
        </p:txBody>
      </p:sp>
      <p:pic>
        <p:nvPicPr>
          <p:cNvPr id="8" name="Рисунок 7" descr="7e677f8250afe0b37ca3fd554db796f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828266"/>
            <a:ext cx="3384376" cy="220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521280068_sal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980728"/>
            <a:ext cx="2951609" cy="1966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novogodnie_shary-1024x68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61505" y="4653136"/>
            <a:ext cx="3202984" cy="2037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196752"/>
          <a:ext cx="8750206" cy="537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635896" y="260648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Социальная политика</a:t>
            </a:r>
            <a:endParaRPr lang="ru-RU" sz="3600" dirty="0"/>
          </a:p>
        </p:txBody>
      </p:sp>
      <p:pic>
        <p:nvPicPr>
          <p:cNvPr id="8" name="Рисунок 7" descr="Extended-Family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80728"/>
            <a:ext cx="4248472" cy="25202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тание-на-лыж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356992"/>
            <a:ext cx="5689366" cy="3299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619128" cy="2090861"/>
          </a:xfrm>
          <a:effectLst>
            <a:outerShdw blurRad="76200" dist="50800" dir="5400000" rotWithShape="0">
              <a:srgbClr val="4E3B30">
                <a:alpha val="60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Расходы на создание условий для развития на территории муниципального образования массовой физической культуры и спорта -1 800 </a:t>
            </a:r>
            <a:r>
              <a:rPr lang="ru-RU" dirty="0" err="1" smtClean="0"/>
              <a:t>тыс.руб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Физическая культура и спорт</a:t>
            </a:r>
            <a:endParaRPr lang="ru-RU" sz="3600" dirty="0"/>
          </a:p>
        </p:txBody>
      </p:sp>
      <p:pic>
        <p:nvPicPr>
          <p:cNvPr id="9" name="Рисунок 8" descr="5348024562796546_e0b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052736"/>
            <a:ext cx="357187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nfas.nichost.ru/upload/iblock/470/470001affde9b782ae74030c161a10c2.pn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0591" y="166879"/>
            <a:ext cx="1882825" cy="2018182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403648" y="1268760"/>
            <a:ext cx="7473653" cy="5256584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Бюдже́т</a:t>
            </a:r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кошелек, сумка, мешок с деньгами) — схема доходов и расходов определенного объекта (семьи, бизнеса, организации, государства и т. д.), устанавливаемая на определенный период времени, обычно на один год</a:t>
            </a:r>
            <a:r>
              <a:rPr lang="ru-RU" sz="2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составленные по определенной форме сведения, данные о деятельности экономического субъекта за определенный прошедший период (Борисов А.Б. Большой экономический словарь. — М.: Книжный мир, 2003. — 895 с.).</a:t>
            </a:r>
          </a:p>
          <a:p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безвозмездные и безвозвратные поступления денежных средств в отчетном финансовом году.</a:t>
            </a:r>
          </a:p>
          <a:p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выплачиваемые из бюджета денежные средства в соответствии с установленными полномочиями по расходным обязательствам в отчетном финансовом году.</a:t>
            </a:r>
          </a:p>
          <a:p>
            <a:r>
              <a:rPr lang="ru-RU" altLang="ru-RU" b="1" baseline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r>
              <a:rPr lang="ru-RU" alt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превышение расходов над доходами.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62736" cy="738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бюджет?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понятия.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Рисунок 5" descr="a72a3d4c70a945e7e2a2c64f45ba300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9768" y="5373216"/>
            <a:ext cx="2094232" cy="148478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76999"/>
            <a:ext cx="22794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051531"/>
      </p:ext>
    </p:extLst>
  </p:cSld>
  <p:clrMapOvr>
    <a:masterClrMapping/>
  </p:clrMapOvr>
  <p:transition spd="med">
    <p:wheel spokes="8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554163"/>
            <a:ext cx="4563616" cy="223487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Расходы на периодические издания, учрежденные представительными органами местного самоуправления </a:t>
            </a:r>
          </a:p>
          <a:p>
            <a:pPr algn="ctr">
              <a:buNone/>
            </a:pPr>
            <a:r>
              <a:rPr lang="ru-RU" dirty="0" smtClean="0"/>
              <a:t>-767 </a:t>
            </a:r>
            <a:r>
              <a:rPr lang="ru-RU" dirty="0" err="1" smtClean="0"/>
              <a:t>тыс.руб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5311080" cy="288925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rgbClr val="CC66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Средства массовой информации</a:t>
            </a:r>
            <a:endParaRPr lang="ru-RU" sz="3600" dirty="0"/>
          </a:p>
        </p:txBody>
      </p:sp>
      <p:pic>
        <p:nvPicPr>
          <p:cNvPr id="9" name="Рисунок 8" descr="крупный-п-ан-стога-газет-ассортимент-с-оженных-газет-на-бе-изне-пос-е-68916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834987"/>
            <a:ext cx="4176464" cy="27825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yyrj4s1nxj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2843808" cy="19966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1" name="Рисунок 10" descr="broshur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28082" y="4053069"/>
            <a:ext cx="3276365" cy="2184243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800" dirty="0" smtClean="0"/>
              <a:t>МЕСТНАЯ АДМИНИСТРАЦИЯ МУНИЦИПАЛЬНОГО ОБРАЗОВАНИЯ</a:t>
            </a:r>
          </a:p>
          <a:p>
            <a:pPr>
              <a:buNone/>
            </a:pPr>
            <a:r>
              <a:rPr lang="ru-RU" sz="1800" dirty="0" smtClean="0"/>
              <a:t>МУНИЦИПАЛЬНЫЙ ОКРУГ ОБУХОВСКИЙ</a:t>
            </a:r>
          </a:p>
          <a:p>
            <a:pPr>
              <a:buNone/>
            </a:pPr>
            <a:r>
              <a:rPr lang="ru-RU" sz="1800" dirty="0" smtClean="0"/>
              <a:t>Сокращенное наименование (МА МО МО ОБУХОВСКИЙ)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ГЛАВА МУНИЦИПАЛЬНОГО ОБРАЗОВАНИЯ</a:t>
            </a:r>
          </a:p>
          <a:p>
            <a:pPr>
              <a:buNone/>
            </a:pPr>
            <a:r>
              <a:rPr lang="ru-RU" sz="1800" dirty="0" smtClean="0"/>
              <a:t>-БАКУЛИН ВЛАДИСЛАВ ЮРЬЕВИЧ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Адрес юридического лица</a:t>
            </a:r>
          </a:p>
          <a:p>
            <a:pPr>
              <a:buNone/>
            </a:pPr>
            <a:r>
              <a:rPr lang="ru-RU" sz="1800" dirty="0" smtClean="0"/>
              <a:t>192012</a:t>
            </a:r>
          </a:p>
          <a:p>
            <a:pPr>
              <a:buNone/>
            </a:pPr>
            <a:r>
              <a:rPr lang="ru-RU" sz="1800" dirty="0" smtClean="0"/>
              <a:t>ГОРОД САНКТ-ПЕТЕРБУРГ ПЕРЕУЛОК 2-Й РАБФАКОВСКИЙ 2</a:t>
            </a:r>
          </a:p>
          <a:p>
            <a:pPr>
              <a:buNone/>
            </a:pPr>
            <a:r>
              <a:rPr lang="ru-RU" sz="1800" dirty="0" smtClean="0"/>
              <a:t>Контактные телефоны</a:t>
            </a:r>
          </a:p>
          <a:p>
            <a:pPr>
              <a:buNone/>
            </a:pPr>
            <a:r>
              <a:rPr lang="ru-RU" sz="1800" dirty="0" smtClean="0"/>
              <a:t>362-91-20, 368-43-96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600" dirty="0" smtClean="0"/>
              <a:t>ГЛАВА МЕСТНОЙ АДМИНИСТРАЦИИ </a:t>
            </a:r>
          </a:p>
          <a:p>
            <a:pPr>
              <a:buNone/>
            </a:pPr>
            <a:r>
              <a:rPr lang="ru-RU" sz="1600" dirty="0" smtClean="0"/>
              <a:t>-КУДРОВСКИЙ ИГОРЬ ОЛЕГОВИЧ</a:t>
            </a:r>
          </a:p>
        </p:txBody>
      </p:sp>
      <p:pic>
        <p:nvPicPr>
          <p:cNvPr id="9" name="Рисунок 8" descr="Bakuli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132856"/>
            <a:ext cx="1308420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Kudrovskij-Igor-Olegovich-e15753123809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437112"/>
            <a:ext cx="1376906" cy="1801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0012.jpg"/>
          <p:cNvPicPr>
            <a:picLocks noChangeAspect="1"/>
          </p:cNvPicPr>
          <p:nvPr/>
        </p:nvPicPr>
        <p:blipFill>
          <a:blip r:embed="rId4" cstate="print"/>
          <a:srcRect r="26999" b="32471"/>
          <a:stretch>
            <a:fillRect/>
          </a:stretch>
        </p:blipFill>
        <p:spPr>
          <a:xfrm>
            <a:off x="5652120" y="4221088"/>
            <a:ext cx="3315881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ГЕРБ ОБУХОВСКИЙ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1412776"/>
            <a:ext cx="2210378" cy="26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3707904" y="188640"/>
            <a:ext cx="5436096" cy="280966"/>
          </a:xfrm>
        </p:spPr>
        <p:txBody>
          <a:bodyPr/>
          <a:lstStyle/>
          <a:p>
            <a:r>
              <a:rPr lang="ru-RU" dirty="0" smtClean="0"/>
              <a:t>Внутригородское муниципальное образование Санкт-Петербурга муниципальный округ Обуховский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22</a:t>
            </a:fld>
            <a:endParaRPr lang="ru-RU" dirty="0"/>
          </a:p>
        </p:txBody>
      </p:sp>
      <p:pic>
        <p:nvPicPr>
          <p:cNvPr id="11" name="Рисунок 10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3996507" cy="2593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538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4453" y="4221088"/>
            <a:ext cx="391723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imgB.as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77072"/>
            <a:ext cx="3024336" cy="2630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na_sayt-800x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7448" y="620688"/>
            <a:ext cx="4206552" cy="2402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obuh-1024x61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2708920"/>
            <a:ext cx="3747092" cy="226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5db3f3095c176f8d22c13989317ef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3" y="4797152"/>
            <a:ext cx="2864934" cy="191050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Объект 4" descr="http://st.depositphotos.com/1561359/3865/v/110/depositphotos_38656367-3d-man-showing-okay-hand-sign-with-an-exclamation-mark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332" y="449186"/>
            <a:ext cx="1499556" cy="194963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29887" y="986585"/>
            <a:ext cx="7374577" cy="550921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процесс сбора и учета доходов и осуществление расходов на основе сводной бюджетной росписи и кассового плана.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этап бюджетного процесса, который начинается с момента утверждения решения о бюджете района и продолжается в течение финансового года. Можно выделить следующие этапы этого процесса: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доходам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обеспечении полного и своевременного поступления в бюджет налогов, сборов, доходов от использования муниципального имущества и других обязательных платежей, в соответствии с утвержденным планом по мобилизации доходов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 расходам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последовательное финансирование мероприятий, предусмотренных решением о бюджете, в пределах утвержденных сумм согласно исполнения принятых муниципальным образованием расходных обязательств.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утверждение отчета об исполнении бюджета МО является важной функцией контроля за исполнение бюджета.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Отчет об исполнении бюджета МО составляется в установленном порядке с необходимым анализом по всем основным показателям доходной и расходной части бюджета.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отчет об исполнении бюджета МО предоставляется в совет депутатов для принятия решения об его утверждении либо отклонении.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889" y="365126"/>
            <a:ext cx="6885461" cy="537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602029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85_ful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2826111" cy="3461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79912" y="116632"/>
            <a:ext cx="5253054" cy="35716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Внутригородское муниципальное образование Санкт-Петербурга муниципальный округ Обуховский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CF093-6EC9-4EE5-BF9E-6436D775B0B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429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Основные показатели бюджета 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 МО МО Обуховский на 2021 год</a:t>
            </a:r>
            <a:endParaRPr lang="ru-RU" sz="2800" dirty="0">
              <a:solidFill>
                <a:srgbClr val="008000"/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79512" y="1412776"/>
          <a:ext cx="8856984" cy="5044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income-1024x6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97666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0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Структура доходов </a:t>
            </a:r>
            <a:r>
              <a:rPr lang="ru-RU" sz="2800" b="1" smtClean="0">
                <a:solidFill>
                  <a:srgbClr val="3366FF"/>
                </a:solidFill>
              </a:rPr>
              <a:t>бюджета на 2021 год.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00808"/>
            <a:ext cx="2143140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Налоговые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908720"/>
            <a:ext cx="2000264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Неналоговые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772816"/>
            <a:ext cx="1928826" cy="6429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Безвозмездные доходы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5400000">
            <a:off x="1217073" y="259378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4787108" y="2285198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7786710" y="2285992"/>
            <a:ext cx="42863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520" y="2708920"/>
            <a:ext cx="2857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НАЛОГИ НА ПРИБЫЛЬ, ДОХОДЫ :</a:t>
            </a:r>
          </a:p>
          <a:p>
            <a:endParaRPr lang="ru-RU" sz="1400" b="1" dirty="0" smtClean="0"/>
          </a:p>
          <a:p>
            <a:pPr>
              <a:buFontTx/>
              <a:buChar char="-"/>
            </a:pPr>
            <a:r>
              <a:rPr lang="ru-RU" sz="1400" b="1" dirty="0" smtClean="0"/>
              <a:t>Налог на доходы физических лиц</a:t>
            </a:r>
          </a:p>
          <a:p>
            <a:endParaRPr lang="ru-RU" sz="1400" b="1" dirty="0" smtClean="0"/>
          </a:p>
          <a:p>
            <a:endParaRPr lang="ru-RU" sz="1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03848" y="1628800"/>
            <a:ext cx="3214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/>
          </a:p>
          <a:p>
            <a:r>
              <a:rPr lang="ru-RU" sz="1200" b="1" dirty="0" smtClean="0"/>
              <a:t>ДОХОДЫ ОТ ОКАЗАНИЯ ПЛАТНЫХ УСЛУГ И КОМПЕНСАЦИИ ЗАТРАТ ГОСУДАРСТВА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ШТРАФЫ, САНКЦИИ, ВОЗМЕЩЕНИЕ УЩЕРБА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/>
              <a:t>ПРОЧИЕ НЕНАЛОГОВЫЕ ДОХОДЫ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44208" y="2636912"/>
            <a:ext cx="2699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Дотации на выравнивание бюджетной обеспеченности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Субвенции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7664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План по налоговым доходам бюджета в 2021году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683568" y="1124744"/>
          <a:ext cx="7776864" cy="5304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dengi_kredi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25144"/>
            <a:ext cx="3017696" cy="192424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8384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Структура неналоговых доходов бюджета в 2021 году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39552" y="1196752"/>
          <a:ext cx="8175282" cy="5479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50" name="AutoShape 2" descr="Картинки по запросу картинки к бюджету по доход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5085184"/>
            <a:ext cx="3174870" cy="164564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nab-obuh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84984"/>
            <a:ext cx="5075408" cy="338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9acceec007acdc581cae2d2ea7d8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548680"/>
            <a:ext cx="2791200" cy="17127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50006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3366FF"/>
                </a:solidFill>
              </a:rPr>
              <a:t>Безвозмездные поступления </a:t>
            </a:r>
            <a:endParaRPr lang="ru-RU" sz="2800" b="1" dirty="0">
              <a:solidFill>
                <a:srgbClr val="3366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5808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0" name="AutoShape 2" descr="Картинки по запросу картинки к бюджету по дохода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39552" y="908720"/>
          <a:ext cx="813690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t2_179_comm.jpg"/>
          <p:cNvPicPr>
            <a:picLocks noChangeAspect="1"/>
          </p:cNvPicPr>
          <p:nvPr/>
        </p:nvPicPr>
        <p:blipFill>
          <a:blip r:embed="rId2" cstate="print"/>
          <a:srcRect b="7476"/>
          <a:stretch>
            <a:fillRect/>
          </a:stretch>
        </p:blipFill>
        <p:spPr>
          <a:xfrm>
            <a:off x="107504" y="2492896"/>
            <a:ext cx="6096000" cy="4230216"/>
          </a:xfrm>
          <a:prstGeom prst="rect">
            <a:avLst/>
          </a:prstGeom>
          <a:effectLst>
            <a:softEdge rad="127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786874" cy="5022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3366FF"/>
                </a:solidFill>
              </a:rPr>
              <a:t>Соотношение поступлений доходов в бюджета МО запланированных на 2021г</a:t>
            </a:r>
            <a:endParaRPr lang="ru-RU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285861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млн. рублей</a:t>
            </a:r>
            <a:endParaRPr lang="ru-RU" sz="14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5720</TotalTime>
  <Words>804</Words>
  <Application>Microsoft Office PowerPoint</Application>
  <PresentationFormat>Экран (4:3)</PresentationFormat>
  <Paragraphs>142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БЮДЖЕТ ДЛЯ ГРАЖДАН                                          МО МО Обуховский                   на 2021 год</vt:lpstr>
      <vt:lpstr> Что такое бюджет? Основные понятия.  </vt:lpstr>
      <vt:lpstr>Исполнение бюджета</vt:lpstr>
      <vt:lpstr>Основные показатели бюджета   МО МО Обуховский на 2021 год</vt:lpstr>
      <vt:lpstr>Структура доходов бюджета на 2021 год.</vt:lpstr>
      <vt:lpstr>План по налоговым доходам бюджета в 2021году</vt:lpstr>
      <vt:lpstr>Структура неналоговых доходов бюджета в 2021 году</vt:lpstr>
      <vt:lpstr>Безвозмездные поступления </vt:lpstr>
      <vt:lpstr>Соотношение поступлений доходов в бюджета МО запланированных на 2021г</vt:lpstr>
      <vt:lpstr>Структура расходов бюджета на 2021год   (тыс.руб.)</vt:lpstr>
      <vt:lpstr>План по расходам бюджета МО МО ОБУХОВСКИЙ  на реализацию  муниципальных  и ведомственных  целевых  программ 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Охрана окружающей среды</vt:lpstr>
      <vt:lpstr>Образование</vt:lpstr>
      <vt:lpstr>Культура </vt:lpstr>
      <vt:lpstr>Социальная политика</vt:lpstr>
      <vt:lpstr>Физическая культура и спорт</vt:lpstr>
      <vt:lpstr>Средства массовой информации</vt:lpstr>
      <vt:lpstr>КОНТАКТНАЯ ИНФОРМАЦИЯ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Nadejda</dc:creator>
  <cp:lastModifiedBy>BuhMA</cp:lastModifiedBy>
  <cp:revision>665</cp:revision>
  <dcterms:created xsi:type="dcterms:W3CDTF">2013-11-22T09:10:35Z</dcterms:created>
  <dcterms:modified xsi:type="dcterms:W3CDTF">2021-04-26T14:37:20Z</dcterms:modified>
</cp:coreProperties>
</file>