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289" r:id="rId2"/>
    <p:sldId id="319" r:id="rId3"/>
    <p:sldId id="304" r:id="rId4"/>
    <p:sldId id="403" r:id="rId5"/>
    <p:sldId id="404" r:id="rId6"/>
    <p:sldId id="405" r:id="rId7"/>
    <p:sldId id="406" r:id="rId8"/>
    <p:sldId id="291" r:id="rId9"/>
    <p:sldId id="292" r:id="rId10"/>
    <p:sldId id="408" r:id="rId11"/>
    <p:sldId id="409" r:id="rId12"/>
    <p:sldId id="410" r:id="rId13"/>
    <p:sldId id="415" r:id="rId14"/>
    <p:sldId id="411" r:id="rId15"/>
    <p:sldId id="412" r:id="rId16"/>
    <p:sldId id="380" r:id="rId17"/>
    <p:sldId id="413" r:id="rId18"/>
    <p:sldId id="414" r:id="rId19"/>
    <p:sldId id="416" r:id="rId20"/>
    <p:sldId id="3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00"/>
    <a:srgbClr val="008000"/>
    <a:srgbClr val="0066FF"/>
    <a:srgbClr val="663300"/>
    <a:srgbClr val="CC0066"/>
    <a:srgbClr val="CCFFCC"/>
    <a:srgbClr val="CCFF33"/>
    <a:srgbClr val="66FFFF"/>
    <a:srgbClr val="33CC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>
        <p:scale>
          <a:sx n="110" d="100"/>
          <a:sy n="110" d="100"/>
        </p:scale>
        <p:origin x="85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1.4234915256329542E-2"/>
                  <c:y val="-0.64389143444658381"/>
                </c:manualLayout>
              </c:layout>
              <c:spPr/>
              <c:txPr>
                <a:bodyPr rot="0"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1"/>
              <c:showPercent val="1"/>
            </c:dLbl>
            <c:dLbl>
              <c:idx val="1"/>
              <c:layout>
                <c:manualLayout>
                  <c:x val="-7.5000000000000511E-2"/>
                  <c:y val="-5.93752460629921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12%</a:t>
                    </a:r>
                  </a:p>
                </c:rich>
              </c:tx>
              <c:showLegendKey val="1"/>
              <c:showPercent val="1"/>
            </c:dLbl>
            <c:dLbl>
              <c:idx val="2"/>
              <c:layout>
                <c:manualLayout>
                  <c:x val="-6.6666666666666693E-2"/>
                  <c:y val="-0.10312499999999999"/>
                </c:manualLayout>
              </c:layout>
              <c:spPr/>
              <c:txPr>
                <a:bodyPr rot="0"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2.0831692913386105E-3"/>
                  <c:y val="-0.11874999999999999"/>
                </c:manualLayout>
              </c:layout>
              <c:showLegendKey val="1"/>
              <c:showVal val="1"/>
              <c:showPercent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1"/>
            <c:showPercent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 с доходов, источником которых являетсяналоговый агент, за исключением доходов, в отношении которых исчисление и уплата налога осуществляются в соответствии со статьями 227, 227.1 и 228 НК РФ  -71,1  млн.руб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0.77</c:v>
                </c:pt>
              </c:numCache>
            </c:numRef>
          </c:val>
        </c:ser>
        <c:firstSliceAng val="17"/>
        <c:holeSize val="47"/>
      </c:doughnutChart>
    </c:plotArea>
    <c:legend>
      <c:legendPos val="r"/>
      <c:layout>
        <c:manualLayout>
          <c:xMode val="edge"/>
          <c:yMode val="edge"/>
          <c:x val="0.58174811852181274"/>
          <c:y val="1.2490513069060382E-2"/>
          <c:w val="0.40845358746147548"/>
          <c:h val="0.9372329944995594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1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3399FF"/>
              </a:solidFill>
            </c:spPr>
          </c:dPt>
          <c:dLbls>
            <c:dLbl>
              <c:idx val="1"/>
              <c:layout>
                <c:manualLayout>
                  <c:x val="-4.3720449031605303E-2"/>
                  <c:y val="-0.39633380734494311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4.6603896966489956E-2"/>
                  <c:y val="-0.33375478513258333"/>
                </c:manualLayout>
              </c:layout>
              <c:showLegendKey val="1"/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1">
                  <c:v>ДОХОДЫ ОТ ОКАЗАНИЯ ПЛАТНЫХ УСЛУГ И КОМПЕНСАЦИИ ЗАТРАТ ГОСУДАРСТВА - 0,06 млн. руб</c:v>
                </c:pt>
                <c:pt idx="2">
                  <c:v>ШТРАФЫ, САНКЦИИ, ВОЗМЕЩЕНИЕ УЩЕРБА           - 0,18 млн.руб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1">
                  <c:v>0.25</c:v>
                </c:pt>
                <c:pt idx="2">
                  <c:v>0.75000000000000022</c:v>
                </c:pt>
              </c:numCache>
            </c:numRef>
          </c:val>
        </c:ser>
        <c:firstSliceAng val="143"/>
        <c:holeSize val="51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ayout>
        <c:manualLayout>
          <c:xMode val="edge"/>
          <c:yMode val="edge"/>
          <c:x val="0.58872794846709853"/>
          <c:y val="0"/>
          <c:w val="0.39861499578852566"/>
          <c:h val="0.9341294197689126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10"/>
      <c:perspective val="0"/>
    </c:view3D>
    <c:plotArea>
      <c:layout>
        <c:manualLayout>
          <c:layoutTarget val="inner"/>
          <c:xMode val="edge"/>
          <c:yMode val="edge"/>
          <c:x val="0"/>
          <c:y val="8.0211873010278573E-2"/>
          <c:w val="0.54518832020997376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explosion val="49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5F1ED4"/>
              </a:solidFill>
            </c:spPr>
          </c:dPt>
          <c:dPt>
            <c:idx val="2"/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7229791576747131"/>
                  <c:y val="8.1114756588227269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0"/>
                  <c:y val="6.4082366375606811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0"/>
                  <c:y val="-8.8686665721688693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9.7540815024225961E-3"/>
                  <c:y val="-6.6324527159817501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9.8773230889864394E-2"/>
                  <c:y val="-4.7979822165353271E-2"/>
                </c:manualLayout>
              </c:layout>
              <c:showLegendKey val="1"/>
              <c:showVal val="1"/>
            </c:dLbl>
            <c:numFmt formatCode="0.00%" sourceLinked="0"/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 - 26,2 млн. руб.</c:v>
                </c:pt>
                <c:pt idx="1">
                  <c:v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попечительству- 3,2 млн. руб.</c:v>
                </c:pt>
                <c:pt idx="2">
                  <c:v>Субвенции бюджетам внутригородских муниципальных образований Санкт-Петербурга на выполнение отдельного государственного полномочия по определению должностных лиц, уполномоченных составлять протоколы об административных правонарушен  0,01млн. руб.</c:v>
                </c:pt>
                <c:pt idx="3">
                  <c:v>Субвенции бюджетам внутригородских муниципальных образований Санкт-Петербурга на  содержание ребенка в семье опекуна и приемной семье - 8,5 млн. руб.</c:v>
                </c:pt>
                <c:pt idx="4">
                  <c:v>Субвенции бюджетам внутригородских муниципальных образований Санкт-Петербурга  на вознаграждение, причитающееся приемному родителю - 5,2 млн. руб.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0.61000000000000021</c:v>
                </c:pt>
                <c:pt idx="1">
                  <c:v>7.3999999999999996E-2</c:v>
                </c:pt>
                <c:pt idx="2">
                  <c:v>2.0000000000000009E-4</c:v>
                </c:pt>
                <c:pt idx="3">
                  <c:v>0.19700000000000001</c:v>
                </c:pt>
                <c:pt idx="4">
                  <c:v>0.12000000000000002</c:v>
                </c:pt>
              </c:numCache>
            </c:numRef>
          </c:val>
        </c:ser>
      </c:pie3DChart>
    </c:plotArea>
    <c:legend>
      <c:legendPos val="r"/>
      <c:legendEntry>
        <c:idx val="4"/>
        <c:txPr>
          <a:bodyPr/>
          <a:lstStyle/>
          <a:p>
            <a:pPr>
              <a:lnSpc>
                <a:spcPct val="100000"/>
              </a:lnSpc>
              <a:defRPr sz="900" b="1" baseline="0">
                <a:solidFill>
                  <a:schemeClr val="bg1"/>
                </a:solidFill>
                <a:latin typeface="Calibri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436990931218847"/>
          <c:y val="0.11468122315911261"/>
          <c:w val="0.38163581627606774"/>
          <c:h val="0.88531877684088744"/>
        </c:manualLayout>
      </c:layout>
      <c:txPr>
        <a:bodyPr/>
        <a:lstStyle/>
        <a:p>
          <a:pPr>
            <a:lnSpc>
              <a:spcPct val="100000"/>
            </a:lnSpc>
            <a:defRPr sz="900" b="1" baseline="0">
              <a:latin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.20456497214164021"/>
          <c:y val="0.12929321171285965"/>
          <c:w val="0.52288554256138664"/>
          <c:h val="0.85786996853814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 - 126,4 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9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6.8457499212667833E-2"/>
                  <c:y val="-1.8887939168481561E-2"/>
                </c:manualLayout>
              </c:layout>
              <c:tx>
                <c:rich>
                  <a:bodyPr/>
                  <a:lstStyle/>
                  <a:p>
                    <a:pPr algn="just">
                      <a:defRPr sz="1000"/>
                    </a:pPr>
                    <a:r>
                      <a:rPr lang="ru-RU" sz="1000" dirty="0" smtClean="0"/>
                      <a:t>О</a:t>
                    </a:r>
                    <a:r>
                      <a:rPr lang="ru-RU" sz="1100" dirty="0" smtClean="0"/>
                      <a:t>бщегосударственные</a:t>
                    </a:r>
                    <a:r>
                      <a:rPr lang="ru-RU" sz="1100" baseline="0" dirty="0" smtClean="0"/>
                      <a:t> </a:t>
                    </a:r>
                    <a:r>
                      <a:rPr lang="ru-RU" sz="1100" dirty="0" smtClean="0"/>
                      <a:t>вопросы</a:t>
                    </a:r>
                    <a:r>
                      <a:rPr lang="ru-RU" sz="1100" dirty="0"/>
                      <a:t>; </a:t>
                    </a:r>
                    <a:endParaRPr lang="ru-RU" sz="1100" dirty="0" smtClean="0"/>
                  </a:p>
                  <a:p>
                    <a:pPr algn="just">
                      <a:defRPr sz="1000"/>
                    </a:pPr>
                    <a:r>
                      <a:rPr lang="ru-RU" sz="1100" dirty="0" smtClean="0"/>
                      <a:t>40,9 млн.руб., </a:t>
                    </a:r>
                    <a:r>
                      <a:rPr lang="ru-RU" sz="1100" dirty="0"/>
                      <a:t>32%</a:t>
                    </a:r>
                  </a:p>
                </c:rich>
              </c:tx>
              <c:spPr/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7.8198955855226418E-2"/>
                  <c:y val="-2.017033691102114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</a:t>
                    </a:r>
                    <a:r>
                      <a:rPr lang="ru-RU" sz="1200" dirty="0"/>
                      <a:t>ациональная безопасность и правоохранительная деятельность; </a:t>
                    </a:r>
                    <a:r>
                      <a:rPr lang="ru-RU" sz="1200" dirty="0" smtClean="0"/>
                      <a:t>0,1млн.руб.;</a:t>
                    </a:r>
                  </a:p>
                  <a:p>
                    <a:r>
                      <a:rPr lang="ru-RU" sz="1200" dirty="0" smtClean="0"/>
                      <a:t> 0,1%</a:t>
                    </a:r>
                    <a:endParaRPr lang="ru-RU" sz="1200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-0.12344576497928152"/>
                  <c:y val="0.1168754186368167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</a:t>
                    </a:r>
                    <a:r>
                      <a:rPr lang="ru-RU" dirty="0" smtClean="0"/>
                      <a:t>ациональная </a:t>
                    </a:r>
                    <a:r>
                      <a:rPr lang="ru-RU" dirty="0"/>
                      <a:t>экономика; </a:t>
                    </a:r>
                    <a:r>
                      <a:rPr lang="ru-RU" dirty="0" smtClean="0"/>
                      <a:t>0,3 млн.руб.; 0,2%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7.355587671158668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 </a:t>
                    </a:r>
                    <a:r>
                      <a:rPr lang="ru-RU" sz="1100" dirty="0" smtClean="0"/>
                      <a:t>Жилищно-коммунальное </a:t>
                    </a:r>
                    <a:r>
                      <a:rPr lang="ru-RU" sz="1100" dirty="0"/>
                      <a:t>хозяйство; </a:t>
                    </a:r>
                    <a:r>
                      <a:rPr lang="ru-RU" sz="1100" dirty="0" smtClean="0"/>
                      <a:t>60 млн.руб.; </a:t>
                    </a:r>
                    <a:r>
                      <a:rPr lang="ru-RU" sz="1100" dirty="0"/>
                      <a:t>48%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-2.1657373239520696E-3"/>
                  <c:y val="0.25912011370226407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храна окружающей среды; </a:t>
                    </a:r>
                    <a:r>
                      <a:rPr lang="ru-RU" dirty="0" smtClean="0"/>
                      <a:t>0,2 млн.руб.;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-2.0928000653738198E-3"/>
                  <c:y val="3.9841657819223025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О</a:t>
                    </a:r>
                    <a:r>
                      <a:rPr lang="ru-RU"/>
                      <a:t>бразование; </a:t>
                    </a:r>
                    <a:r>
                      <a:rPr lang="ru-RU" smtClean="0"/>
                      <a:t>0,5 млн.руб.; </a:t>
                    </a:r>
                    <a:r>
                      <a:rPr lang="ru-RU"/>
                      <a:t>1%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5.1655187991049662E-3"/>
                  <c:y val="-1.060904352758815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Культура, </a:t>
                    </a:r>
                    <a:r>
                      <a:rPr lang="ru-RU" sz="1000" dirty="0" smtClean="0"/>
                      <a:t>кинематография</a:t>
                    </a:r>
                    <a:r>
                      <a:rPr lang="ru-RU" sz="1000" dirty="0"/>
                      <a:t>; </a:t>
                    </a:r>
                    <a:r>
                      <a:rPr lang="ru-RU" sz="1000" dirty="0" smtClean="0"/>
                      <a:t>7,9 млн.руб.-</a:t>
                    </a:r>
                  </a:p>
                  <a:p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6%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-8.6457221006665017E-2"/>
                  <c:y val="-4.181809142156644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sz="1050" dirty="0" smtClean="0"/>
                      <a:t>оциальная политика; 15,3 млн.руб.; 12%</a:t>
                    </a:r>
                    <a:endParaRPr lang="ru-RU" sz="1050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8"/>
              <c:layout>
                <c:manualLayout>
                  <c:x val="-1.5544989950611552E-2"/>
                  <c:y val="-1.1649822124645025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Ф</a:t>
                    </a:r>
                    <a:r>
                      <a:rPr lang="ru-RU" dirty="0" smtClean="0"/>
                      <a:t>изическая </a:t>
                    </a:r>
                    <a:r>
                      <a:rPr lang="ru-RU" dirty="0"/>
                      <a:t>культура и </a:t>
                    </a:r>
                    <a:r>
                      <a:rPr lang="ru-RU" dirty="0" smtClean="0"/>
                      <a:t>спорт</a:t>
                    </a:r>
                  </a:p>
                  <a:p>
                    <a:r>
                      <a:rPr lang="ru-RU" dirty="0" smtClean="0"/>
                      <a:t> 0,3млн.руб.,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 0,2%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9"/>
              <c:layout>
                <c:manualLayout>
                  <c:x val="0.18558601385888254"/>
                  <c:y val="1.2232313230877275E-2"/>
                </c:manualLayout>
              </c:layout>
              <c:tx>
                <c:rich>
                  <a:bodyPr/>
                  <a:lstStyle/>
                  <a:p>
                    <a:pPr algn="just">
                      <a:defRPr sz="1000"/>
                    </a:pPr>
                    <a:r>
                      <a:rPr lang="ru-RU" sz="1000" dirty="0" smtClean="0"/>
                      <a:t>С</a:t>
                    </a:r>
                    <a:r>
                      <a:rPr lang="ru-RU" sz="1200" dirty="0" smtClean="0"/>
                      <a:t>редства </a:t>
                    </a:r>
                    <a:r>
                      <a:rPr lang="ru-RU" sz="1200" dirty="0"/>
                      <a:t>массовой </a:t>
                    </a:r>
                    <a:r>
                      <a:rPr lang="ru-RU" sz="1200" dirty="0" smtClean="0"/>
                      <a:t>информации</a:t>
                    </a:r>
                    <a:r>
                      <a:rPr lang="ru-RU" sz="1200" baseline="0" dirty="0" smtClean="0"/>
                      <a:t>           </a:t>
                    </a:r>
                    <a:r>
                      <a:rPr lang="ru-RU" sz="1200" dirty="0" smtClean="0"/>
                      <a:t>0,9 млн.руб.; </a:t>
                    </a:r>
                    <a:r>
                      <a:rPr lang="ru-RU" sz="1200" dirty="0"/>
                      <a:t>1%</a:t>
                    </a:r>
                  </a:p>
                </c:rich>
              </c:tx>
              <c:spPr/>
              <c:showLegendKey val="1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1"/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  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40.9</c:v>
                </c:pt>
                <c:pt idx="1">
                  <c:v>0.1</c:v>
                </c:pt>
                <c:pt idx="2">
                  <c:v>0.3000000000000001</c:v>
                </c:pt>
                <c:pt idx="3">
                  <c:v>60</c:v>
                </c:pt>
                <c:pt idx="4">
                  <c:v>0.2</c:v>
                </c:pt>
                <c:pt idx="5">
                  <c:v>0.5</c:v>
                </c:pt>
                <c:pt idx="6">
                  <c:v>7.9</c:v>
                </c:pt>
                <c:pt idx="7">
                  <c:v>15.3</c:v>
                </c:pt>
                <c:pt idx="8">
                  <c:v>0.3000000000000001</c:v>
                </c:pt>
                <c:pt idx="9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  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32.357594936708857</c:v>
                </c:pt>
                <c:pt idx="1">
                  <c:v>7.9113924050632944E-2</c:v>
                </c:pt>
                <c:pt idx="2">
                  <c:v>0.23734177215189878</c:v>
                </c:pt>
                <c:pt idx="3">
                  <c:v>47.468354430379769</c:v>
                </c:pt>
                <c:pt idx="4">
                  <c:v>0.15822784810126592</c:v>
                </c:pt>
                <c:pt idx="5">
                  <c:v>0.39556962025316467</c:v>
                </c:pt>
                <c:pt idx="6">
                  <c:v>6.25</c:v>
                </c:pt>
                <c:pt idx="7">
                  <c:v>12.104430379746839</c:v>
                </c:pt>
                <c:pt idx="8">
                  <c:v>0.23734177215189878</c:v>
                </c:pt>
                <c:pt idx="9">
                  <c:v>0.71202531645569667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30325073194973695"/>
          <c:y val="6.3176741045866845E-4"/>
          <c:w val="0.59509259259259262"/>
          <c:h val="0.5073287165626408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план 2022 год</c:v>
                </c:pt>
              </c:strCache>
            </c:strRef>
          </c:cat>
          <c:val>
            <c:numRef>
              <c:f>Лист1!$B$2</c:f>
              <c:numCache>
                <c:formatCode>_-* #,##0.00_р_._-;\-* #,##0.00_р_._-;_-* "-"??_р_._-;_-@_-</c:formatCode>
                <c:ptCount val="1"/>
                <c:pt idx="0">
                  <c:v>0.64000000000000012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план 2022 год</c:v>
                </c:pt>
              </c:strCache>
            </c:strRef>
          </c:cat>
          <c:val>
            <c:numRef>
              <c:f>Лист1!$C$2</c:f>
              <c:numCache>
                <c:formatCode>_-* #,##0.00_р_._-;\-* #,##0.00_р_._-;_-* "-"??_р_._-;_-@_-</c:formatCode>
                <c:ptCount val="1"/>
                <c:pt idx="0">
                  <c:v>69.8</c:v>
                </c:pt>
              </c:numCache>
            </c:numRef>
          </c:val>
        </c:ser>
        <c:gapWidth val="95"/>
        <c:overlap val="100"/>
        <c:axId val="183558912"/>
        <c:axId val="183560448"/>
      </c:barChart>
      <c:catAx>
        <c:axId val="1835589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83560448"/>
        <c:crosses val="autoZero"/>
        <c:auto val="1"/>
        <c:lblAlgn val="ctr"/>
        <c:lblOffset val="100"/>
      </c:catAx>
      <c:valAx>
        <c:axId val="183560448"/>
        <c:scaling>
          <c:orientation val="minMax"/>
        </c:scaling>
        <c:delete val="1"/>
        <c:axPos val="b"/>
        <c:majorGridlines/>
        <c:numFmt formatCode="_-* #,##0.00_р_._-;\-* #,##0.00_р_._-;_-* &quot;-&quot;??_р_._-;_-@_-" sourceLinked="1"/>
        <c:majorTickMark val="none"/>
        <c:tickLblPos val="none"/>
        <c:crossAx val="1835589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047865727310405E-2"/>
          <c:y val="0.2663355557392848"/>
          <c:w val="0.45991849108128663"/>
          <c:h val="0.69975518787075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20"/>
          </c:dPt>
          <c:dLbls>
            <c:dLbl>
              <c:idx val="0"/>
              <c:layout>
                <c:manualLayout>
                  <c:x val="5.9925864530091633E-2"/>
                  <c:y val="2.1083090250954051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9.2284558180227544E-2"/>
                  <c:y val="0.21089662518118141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2.085157940783721E-2"/>
                  <c:y val="3.1695444692191821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1.3163362803333793E-2"/>
                  <c:y val="0.11816435770702489"/>
                </c:manualLayout>
              </c:layout>
              <c:showLegendKey val="1"/>
              <c:showPercent val="1"/>
            </c:dLbl>
            <c:dLbl>
              <c:idx val="4"/>
              <c:layout>
                <c:manualLayout>
                  <c:x val="-3.2416367361974611E-2"/>
                  <c:y val="1.1315603175874498E-2"/>
                </c:manualLayout>
              </c:layout>
              <c:showLegendKey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-4.9930354100474333E-3"/>
                  <c:y val="-1.140764721232526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7"/>
              <c:layout>
                <c:manualLayout>
                  <c:x val="-2.7304070543813677E-3"/>
                  <c:y val="-3.07204238288768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howLegendKey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Профессиональная подготовка, переподготовка и повышение квалификации -  0,1 млн. руб.</c:v>
                </c:pt>
                <c:pt idx="1">
                  <c:v>Расходы на организацию и проведение досуговых мероприятий для детей и подростков - 0,2 млн. руб.</c:v>
                </c:pt>
                <c:pt idx="2">
                  <c:v>Расходы на участие в профилактике терроризма и экстремизма- 0,08 млн. руб.</c:v>
                </c:pt>
                <c:pt idx="3">
                  <c:v> Расходы на участие в деятельности по профилактике правонарушений- 0,03 млн. руб.</c:v>
                </c:pt>
                <c:pt idx="4">
                  <c:v>Расходы на участие в деятельности по профилактике наркомании - 0,03 млн.руб.</c:v>
                </c:pt>
                <c:pt idx="5">
                  <c:v>Расходы по участию в реализации мер по профилактике детского дорожного травматизма - 0,1 млн.руб.</c:v>
                </c:pt>
                <c:pt idx="6">
                  <c:v> Расходы по участию в реализации мер по охране здоровья граждан от воздействия окружающего 
табачного дыма и последствий потребления табака - 0,03 млн. руб.</c:v>
                </c:pt>
                <c:pt idx="7">
                  <c:v> Расходы на организацию комплексных мероприятий по участию в создании условий для 
реализации мер, направленных на укрепление межнационального и межконфессионального согласия - 0,03 млн. руб.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 formatCode="0.0%">
                  <c:v>0.16700000000000001</c:v>
                </c:pt>
                <c:pt idx="1">
                  <c:v>0.33300000000000002</c:v>
                </c:pt>
                <c:pt idx="2">
                  <c:v>0.13300000000000001</c:v>
                </c:pt>
                <c:pt idx="3">
                  <c:v>0.05</c:v>
                </c:pt>
                <c:pt idx="4" formatCode="0.0%">
                  <c:v>0.05</c:v>
                </c:pt>
                <c:pt idx="5" formatCode="0.0%">
                  <c:v>0.16700000000000001</c:v>
                </c:pt>
                <c:pt idx="6" formatCode="0.0%">
                  <c:v>0.05</c:v>
                </c:pt>
                <c:pt idx="7" formatCode="0.0%">
                  <c:v>0.05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438"/>
          <c:y val="1.1895323319054046E-2"/>
          <c:w val="0.46835969516968451"/>
          <c:h val="0.97411741408241792"/>
        </c:manualLayout>
      </c:layout>
      <c:txPr>
        <a:bodyPr/>
        <a:lstStyle/>
        <a:p>
          <a:pPr>
            <a:defRPr sz="900" b="1">
              <a:effectLst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191342238114227E-2"/>
          <c:y val="0.38332179956543877"/>
          <c:w val="0.40331416197515979"/>
          <c:h val="0.61234038753460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1.234028090310102E-2"/>
                  <c:y val="-3.0252887162544286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1.1856520863623071E-2"/>
                  <c:y val="-3.9164583147304807E-3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1.3478654102543414E-2"/>
                  <c:y val="3.8360009822305564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3.8228754816221518E-2"/>
                  <c:y val="5.8105820460159961E-2"/>
                </c:manualLayout>
              </c:layout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выплату пенсии за выслугу лет лицам, замещавшим муниципальные должности и должности муниципальной службы -                          0,8 млн. руб.</c:v>
                </c:pt>
                <c:pt idx="1">
                  <c:v>Расходы на предоставление доплат к пенсии лицам, замещавшим муниципальные должности и должности муниципальной службы -                                                          0,9  млн. руб.</c:v>
                </c:pt>
                <c:pt idx="2">
                  <c:v>Расходы на исполнение государственного полномочия по выплате денежных средств на 
содержание ребенка в семье опекуна и            приемной семье - 8,5 млн.руб.</c:v>
                </c:pt>
                <c:pt idx="3">
                  <c:v>Расходы на исполнение государственного полномочия по выплате денежных средств на 
вознаграждение приемным родителям-                  5,2 млн.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5.1999999999999998E-2</c:v>
                </c:pt>
                <c:pt idx="1">
                  <c:v>5.8000000000000003E-2</c:v>
                </c:pt>
                <c:pt idx="2">
                  <c:v>0.55200000000000005</c:v>
                </c:pt>
                <c:pt idx="3">
                  <c:v>0.33800000000000002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405"/>
          <c:y val="3.0219465575998646E-2"/>
          <c:w val="0.45104492661470386"/>
          <c:h val="0.93411316486590779"/>
        </c:manualLayout>
      </c:layou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3608-C8C4-4A50-A57B-53E3FD74339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0CD86-A4A7-4302-8664-0F2B2E807C00}">
      <dgm:prSet phldrT="[Текст]"/>
      <dgm:spPr/>
      <dgm:t>
        <a:bodyPr/>
        <a:lstStyle/>
        <a:p>
          <a:r>
            <a:rPr lang="ru-RU" dirty="0" smtClean="0"/>
            <a:t>Доходы бюджета</a:t>
          </a:r>
          <a:endParaRPr lang="ru-RU" dirty="0"/>
        </a:p>
      </dgm:t>
    </dgm:pt>
    <dgm:pt modelId="{2EAB5300-5021-405F-8C9A-E4AD29EAE50A}" type="parTrans" cxnId="{C900E8BE-55F3-450A-9B49-0FE9525ED9D1}">
      <dgm:prSet/>
      <dgm:spPr/>
      <dgm:t>
        <a:bodyPr/>
        <a:lstStyle/>
        <a:p>
          <a:endParaRPr lang="ru-RU"/>
        </a:p>
      </dgm:t>
    </dgm:pt>
    <dgm:pt modelId="{B3CAEDA6-D1A6-474E-8F9A-754B3B665039}" type="sibTrans" cxnId="{C900E8BE-55F3-450A-9B49-0FE9525ED9D1}">
      <dgm:prSet/>
      <dgm:spPr/>
      <dgm:t>
        <a:bodyPr/>
        <a:lstStyle/>
        <a:p>
          <a:endParaRPr lang="ru-RU"/>
        </a:p>
      </dgm:t>
    </dgm:pt>
    <dgm:pt modelId="{04C47CD2-37E7-4E77-8F5D-874497352B39}">
      <dgm:prSet phldrT="[Текст]"/>
      <dgm:spPr/>
      <dgm:t>
        <a:bodyPr/>
        <a:lstStyle/>
        <a:p>
          <a:r>
            <a:rPr lang="ru-RU" dirty="0" smtClean="0"/>
            <a:t>114,4 </a:t>
          </a:r>
          <a:r>
            <a:rPr lang="ru-RU" dirty="0" err="1" smtClean="0"/>
            <a:t>млн.руб</a:t>
          </a:r>
          <a:endParaRPr lang="ru-RU" dirty="0"/>
        </a:p>
      </dgm:t>
    </dgm:pt>
    <dgm:pt modelId="{D63448D9-73D0-4D7C-BA8D-AF2ACC67A0F2}" type="parTrans" cxnId="{739D5B31-923C-4C7E-8675-B217F1E0D16A}">
      <dgm:prSet/>
      <dgm:spPr/>
      <dgm:t>
        <a:bodyPr/>
        <a:lstStyle/>
        <a:p>
          <a:endParaRPr lang="ru-RU"/>
        </a:p>
      </dgm:t>
    </dgm:pt>
    <dgm:pt modelId="{E398CC7E-A452-42CE-B236-2A9B2DEA19D6}" type="sibTrans" cxnId="{739D5B31-923C-4C7E-8675-B217F1E0D16A}">
      <dgm:prSet/>
      <dgm:spPr/>
      <dgm:t>
        <a:bodyPr/>
        <a:lstStyle/>
        <a:p>
          <a:endParaRPr lang="ru-RU"/>
        </a:p>
      </dgm:t>
    </dgm:pt>
    <dgm:pt modelId="{8BD06CFB-1A5D-4798-A367-EC475825102B}">
      <dgm:prSet phldrT="[Текст]"/>
      <dgm:spPr/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4555B934-0B24-41C9-86D0-CD800EADFD7F}" type="parTrans" cxnId="{91EB6180-137A-4B0E-B318-BDC350EF671F}">
      <dgm:prSet/>
      <dgm:spPr/>
      <dgm:t>
        <a:bodyPr/>
        <a:lstStyle/>
        <a:p>
          <a:endParaRPr lang="ru-RU"/>
        </a:p>
      </dgm:t>
    </dgm:pt>
    <dgm:pt modelId="{A5BBD080-E1DA-4022-B5F8-D42991FD5940}" type="sibTrans" cxnId="{91EB6180-137A-4B0E-B318-BDC350EF671F}">
      <dgm:prSet/>
      <dgm:spPr/>
      <dgm:t>
        <a:bodyPr/>
        <a:lstStyle/>
        <a:p>
          <a:endParaRPr lang="ru-RU"/>
        </a:p>
      </dgm:t>
    </dgm:pt>
    <dgm:pt modelId="{7C149098-9373-4479-B190-AE0944C73B13}">
      <dgm:prSet phldrT="[Текст]"/>
      <dgm:spPr/>
      <dgm:t>
        <a:bodyPr/>
        <a:lstStyle/>
        <a:p>
          <a:r>
            <a:rPr lang="ru-RU" dirty="0" smtClean="0"/>
            <a:t>Дефицит </a:t>
          </a:r>
        </a:p>
        <a:p>
          <a:r>
            <a:rPr lang="ru-RU" dirty="0" smtClean="0"/>
            <a:t>-12,0 </a:t>
          </a:r>
          <a:r>
            <a:rPr lang="ru-RU" dirty="0" err="1" smtClean="0"/>
            <a:t>млн.руб</a:t>
          </a:r>
          <a:endParaRPr lang="ru-RU" dirty="0"/>
        </a:p>
      </dgm:t>
    </dgm:pt>
    <dgm:pt modelId="{19B35E05-59B6-4CC2-9615-603D4292380A}" type="parTrans" cxnId="{A244CAA2-1A93-4712-83E7-BC369E6FC9D3}">
      <dgm:prSet/>
      <dgm:spPr/>
      <dgm:t>
        <a:bodyPr/>
        <a:lstStyle/>
        <a:p>
          <a:endParaRPr lang="ru-RU"/>
        </a:p>
      </dgm:t>
    </dgm:pt>
    <dgm:pt modelId="{AF77F97C-8A16-4867-9BD5-917303C210D5}" type="sibTrans" cxnId="{A244CAA2-1A93-4712-83E7-BC369E6FC9D3}">
      <dgm:prSet/>
      <dgm:spPr/>
      <dgm:t>
        <a:bodyPr/>
        <a:lstStyle/>
        <a:p>
          <a:endParaRPr lang="ru-RU"/>
        </a:p>
      </dgm:t>
    </dgm:pt>
    <dgm:pt modelId="{B22B407A-1446-4ED6-BFAB-4933A2779BD7}">
      <dgm:prSet/>
      <dgm:spPr/>
      <dgm:t>
        <a:bodyPr/>
        <a:lstStyle/>
        <a:p>
          <a:r>
            <a:rPr lang="ru-RU" dirty="0" smtClean="0"/>
            <a:t>126,4 </a:t>
          </a:r>
          <a:r>
            <a:rPr lang="ru-RU" dirty="0" err="1" smtClean="0"/>
            <a:t>млн.руб</a:t>
          </a:r>
          <a:endParaRPr lang="ru-RU" dirty="0"/>
        </a:p>
      </dgm:t>
    </dgm:pt>
    <dgm:pt modelId="{D5B7932A-2FAF-46D2-B6AC-C2B5A9FD3C67}" type="parTrans" cxnId="{1C1B6A27-CCE7-468D-B3EA-0F5EC254D904}">
      <dgm:prSet/>
      <dgm:spPr/>
      <dgm:t>
        <a:bodyPr/>
        <a:lstStyle/>
        <a:p>
          <a:endParaRPr lang="ru-RU"/>
        </a:p>
      </dgm:t>
    </dgm:pt>
    <dgm:pt modelId="{E802793F-D8B5-4558-9C39-F4613454C28A}" type="sibTrans" cxnId="{1C1B6A27-CCE7-468D-B3EA-0F5EC254D904}">
      <dgm:prSet/>
      <dgm:spPr/>
      <dgm:t>
        <a:bodyPr/>
        <a:lstStyle/>
        <a:p>
          <a:endParaRPr lang="ru-RU"/>
        </a:p>
      </dgm:t>
    </dgm:pt>
    <dgm:pt modelId="{A3E1E78C-2D5E-4401-9CEA-DA4CE4905B38}" type="pres">
      <dgm:prSet presAssocID="{B90F3608-C8C4-4A50-A57B-53E3FD74339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90ED0-B362-425E-873C-E9DEFABCB85F}" type="pres">
      <dgm:prSet presAssocID="{B90F3608-C8C4-4A50-A57B-53E3FD743396}" presName="dummyMaxCanvas" presStyleCnt="0"/>
      <dgm:spPr/>
    </dgm:pt>
    <dgm:pt modelId="{A7250C91-25C1-4E0A-9F2F-9ECB8744BA49}" type="pres">
      <dgm:prSet presAssocID="{B90F3608-C8C4-4A50-A57B-53E3FD743396}" presName="parentComposite" presStyleCnt="0"/>
      <dgm:spPr/>
    </dgm:pt>
    <dgm:pt modelId="{DABBB185-FD4B-4B56-ADCB-6F2EE5E99A89}" type="pres">
      <dgm:prSet presAssocID="{B90F3608-C8C4-4A50-A57B-53E3FD743396}" presName="parent1" presStyleLbl="alignAccFollowNode1" presStyleIdx="0" presStyleCnt="4" custLinFactNeighborX="5243" custLinFactNeighborY="2855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5827228-5468-4312-B7EC-A0AC024E7E40}" type="pres">
      <dgm:prSet presAssocID="{B90F3608-C8C4-4A50-A57B-53E3FD743396}" presName="parent2" presStyleLbl="alignAccFollowNode1" presStyleIdx="1" presStyleCnt="4" custLinFactNeighborX="-413" custLinFactNeighborY="2855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57F836A-447E-4D91-8620-041ED145236C}" type="pres">
      <dgm:prSet presAssocID="{B90F3608-C8C4-4A50-A57B-53E3FD743396}" presName="childrenComposite" presStyleCnt="0"/>
      <dgm:spPr/>
    </dgm:pt>
    <dgm:pt modelId="{B79E4029-A683-43C1-8008-E5015DCDC5C5}" type="pres">
      <dgm:prSet presAssocID="{B90F3608-C8C4-4A50-A57B-53E3FD743396}" presName="dummyMaxCanvas_ChildArea" presStyleCnt="0"/>
      <dgm:spPr/>
    </dgm:pt>
    <dgm:pt modelId="{F931181C-2310-439D-86E0-B2229480F8E8}" type="pres">
      <dgm:prSet presAssocID="{B90F3608-C8C4-4A50-A57B-53E3FD743396}" presName="fulcrum" presStyleLbl="alignAccFollowNode1" presStyleIdx="2" presStyleCnt="4"/>
      <dgm:spPr/>
    </dgm:pt>
    <dgm:pt modelId="{DA7D71CE-C201-4882-9511-3478CFE5054E}" type="pres">
      <dgm:prSet presAssocID="{B90F3608-C8C4-4A50-A57B-53E3FD743396}" presName="balance_12" presStyleLbl="alignAccFollowNode1" presStyleIdx="3" presStyleCnt="4">
        <dgm:presLayoutVars>
          <dgm:bulletEnabled val="1"/>
        </dgm:presLayoutVars>
      </dgm:prSet>
      <dgm:spPr/>
    </dgm:pt>
    <dgm:pt modelId="{5EBA8A5F-6FE8-4526-82A2-934BCEF10F89}" type="pres">
      <dgm:prSet presAssocID="{B90F3608-C8C4-4A50-A57B-53E3FD743396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268D2-6742-4ACC-8DA4-48AEEC632785}" type="pres">
      <dgm:prSet presAssocID="{B90F3608-C8C4-4A50-A57B-53E3FD743396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B781E-050E-4FCE-ABB2-4E58D21054B1}" type="pres">
      <dgm:prSet presAssocID="{B90F3608-C8C4-4A50-A57B-53E3FD743396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50BD9-4E6C-4FD3-A1BB-CAF0AA5A3252}" type="presOf" srcId="{04C47CD2-37E7-4E77-8F5D-874497352B39}" destId="{D38B781E-050E-4FCE-ABB2-4E58D21054B1}" srcOrd="0" destOrd="0" presId="urn:microsoft.com/office/officeart/2005/8/layout/balance1"/>
    <dgm:cxn modelId="{6F415087-7FDB-4EB1-A1ED-283F4F05EA1F}" type="presOf" srcId="{8BD06CFB-1A5D-4798-A367-EC475825102B}" destId="{B5827228-5468-4312-B7EC-A0AC024E7E40}" srcOrd="0" destOrd="0" presId="urn:microsoft.com/office/officeart/2005/8/layout/balance1"/>
    <dgm:cxn modelId="{A244CAA2-1A93-4712-83E7-BC369E6FC9D3}" srcId="{8BD06CFB-1A5D-4798-A367-EC475825102B}" destId="{7C149098-9373-4479-B190-AE0944C73B13}" srcOrd="0" destOrd="0" parTransId="{19B35E05-59B6-4CC2-9615-603D4292380A}" sibTransId="{AF77F97C-8A16-4867-9BD5-917303C210D5}"/>
    <dgm:cxn modelId="{80D31C9B-FD7E-40D4-B4F2-6E752ADA6260}" type="presOf" srcId="{7C149098-9373-4479-B190-AE0944C73B13}" destId="{5EBA8A5F-6FE8-4526-82A2-934BCEF10F89}" srcOrd="0" destOrd="0" presId="urn:microsoft.com/office/officeart/2005/8/layout/balance1"/>
    <dgm:cxn modelId="{91EB6180-137A-4B0E-B318-BDC350EF671F}" srcId="{B90F3608-C8C4-4A50-A57B-53E3FD743396}" destId="{8BD06CFB-1A5D-4798-A367-EC475825102B}" srcOrd="1" destOrd="0" parTransId="{4555B934-0B24-41C9-86D0-CD800EADFD7F}" sibTransId="{A5BBD080-E1DA-4022-B5F8-D42991FD5940}"/>
    <dgm:cxn modelId="{739D5B31-923C-4C7E-8675-B217F1E0D16A}" srcId="{7190CD86-A4A7-4302-8664-0F2B2E807C00}" destId="{04C47CD2-37E7-4E77-8F5D-874497352B39}" srcOrd="0" destOrd="0" parTransId="{D63448D9-73D0-4D7C-BA8D-AF2ACC67A0F2}" sibTransId="{E398CC7E-A452-42CE-B236-2A9B2DEA19D6}"/>
    <dgm:cxn modelId="{C900E8BE-55F3-450A-9B49-0FE9525ED9D1}" srcId="{B90F3608-C8C4-4A50-A57B-53E3FD743396}" destId="{7190CD86-A4A7-4302-8664-0F2B2E807C00}" srcOrd="0" destOrd="0" parTransId="{2EAB5300-5021-405F-8C9A-E4AD29EAE50A}" sibTransId="{B3CAEDA6-D1A6-474E-8F9A-754B3B665039}"/>
    <dgm:cxn modelId="{F0540EA2-668E-4881-988D-CFD235ABB07E}" type="presOf" srcId="{B22B407A-1446-4ED6-BFAB-4933A2779BD7}" destId="{FED268D2-6742-4ACC-8DA4-48AEEC632785}" srcOrd="0" destOrd="0" presId="urn:microsoft.com/office/officeart/2005/8/layout/balance1"/>
    <dgm:cxn modelId="{C5F17442-5545-4784-99D7-0733134ADBBB}" type="presOf" srcId="{B90F3608-C8C4-4A50-A57B-53E3FD743396}" destId="{A3E1E78C-2D5E-4401-9CEA-DA4CE4905B38}" srcOrd="0" destOrd="0" presId="urn:microsoft.com/office/officeart/2005/8/layout/balance1"/>
    <dgm:cxn modelId="{3F0D00E4-33DE-49D3-9F55-9D96A5234E5A}" type="presOf" srcId="{7190CD86-A4A7-4302-8664-0F2B2E807C00}" destId="{DABBB185-FD4B-4B56-ADCB-6F2EE5E99A89}" srcOrd="0" destOrd="0" presId="urn:microsoft.com/office/officeart/2005/8/layout/balance1"/>
    <dgm:cxn modelId="{1C1B6A27-CCE7-468D-B3EA-0F5EC254D904}" srcId="{8BD06CFB-1A5D-4798-A367-EC475825102B}" destId="{B22B407A-1446-4ED6-BFAB-4933A2779BD7}" srcOrd="1" destOrd="0" parTransId="{D5B7932A-2FAF-46D2-B6AC-C2B5A9FD3C67}" sibTransId="{E802793F-D8B5-4558-9C39-F4613454C28A}"/>
    <dgm:cxn modelId="{0651CC3E-FC09-4402-A62E-C0173003B323}" type="presParOf" srcId="{A3E1E78C-2D5E-4401-9CEA-DA4CE4905B38}" destId="{36B90ED0-B362-425E-873C-E9DEFABCB85F}" srcOrd="0" destOrd="0" presId="urn:microsoft.com/office/officeart/2005/8/layout/balance1"/>
    <dgm:cxn modelId="{152067BF-9E2C-4BC1-8A35-0BBBD16C1B86}" type="presParOf" srcId="{A3E1E78C-2D5E-4401-9CEA-DA4CE4905B38}" destId="{A7250C91-25C1-4E0A-9F2F-9ECB8744BA49}" srcOrd="1" destOrd="0" presId="urn:microsoft.com/office/officeart/2005/8/layout/balance1"/>
    <dgm:cxn modelId="{A8687A66-11A8-4BE0-803F-04CFE85F62CC}" type="presParOf" srcId="{A7250C91-25C1-4E0A-9F2F-9ECB8744BA49}" destId="{DABBB185-FD4B-4B56-ADCB-6F2EE5E99A89}" srcOrd="0" destOrd="0" presId="urn:microsoft.com/office/officeart/2005/8/layout/balance1"/>
    <dgm:cxn modelId="{89EB3AE0-9179-49BD-B62F-70F6F39A6DC9}" type="presParOf" srcId="{A7250C91-25C1-4E0A-9F2F-9ECB8744BA49}" destId="{B5827228-5468-4312-B7EC-A0AC024E7E40}" srcOrd="1" destOrd="0" presId="urn:microsoft.com/office/officeart/2005/8/layout/balance1"/>
    <dgm:cxn modelId="{6E3256B2-2F82-46A3-9CB7-75C1403E2D69}" type="presParOf" srcId="{A3E1E78C-2D5E-4401-9CEA-DA4CE4905B38}" destId="{457F836A-447E-4D91-8620-041ED145236C}" srcOrd="2" destOrd="0" presId="urn:microsoft.com/office/officeart/2005/8/layout/balance1"/>
    <dgm:cxn modelId="{184DE9D2-8124-4A14-8210-78A19F02075D}" type="presParOf" srcId="{457F836A-447E-4D91-8620-041ED145236C}" destId="{B79E4029-A683-43C1-8008-E5015DCDC5C5}" srcOrd="0" destOrd="0" presId="urn:microsoft.com/office/officeart/2005/8/layout/balance1"/>
    <dgm:cxn modelId="{29010BDE-28CE-4236-B717-83F5EE45A893}" type="presParOf" srcId="{457F836A-447E-4D91-8620-041ED145236C}" destId="{F931181C-2310-439D-86E0-B2229480F8E8}" srcOrd="1" destOrd="0" presId="urn:microsoft.com/office/officeart/2005/8/layout/balance1"/>
    <dgm:cxn modelId="{AC424469-56EA-4762-9C9C-D6F821EA008B}" type="presParOf" srcId="{457F836A-447E-4D91-8620-041ED145236C}" destId="{DA7D71CE-C201-4882-9511-3478CFE5054E}" srcOrd="2" destOrd="0" presId="urn:microsoft.com/office/officeart/2005/8/layout/balance1"/>
    <dgm:cxn modelId="{E7CB514F-9C63-46EC-8F7C-E4D3FF756DCC}" type="presParOf" srcId="{457F836A-447E-4D91-8620-041ED145236C}" destId="{5EBA8A5F-6FE8-4526-82A2-934BCEF10F89}" srcOrd="3" destOrd="0" presId="urn:microsoft.com/office/officeart/2005/8/layout/balance1"/>
    <dgm:cxn modelId="{A54D611C-894E-47BB-9BD0-975FE84A9B34}" type="presParOf" srcId="{457F836A-447E-4D91-8620-041ED145236C}" destId="{FED268D2-6742-4ACC-8DA4-48AEEC632785}" srcOrd="4" destOrd="0" presId="urn:microsoft.com/office/officeart/2005/8/layout/balance1"/>
    <dgm:cxn modelId="{C522EC1E-9F7B-41E4-9244-3399B0185B77}" type="presParOf" srcId="{457F836A-447E-4D91-8620-041ED145236C}" destId="{D38B781E-050E-4FCE-ABB2-4E58D21054B1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 smtClean="0"/>
            <a:t>БЛАГОУСТРОЙСТВО</a:t>
          </a:r>
          <a:endParaRPr lang="ru-RU" dirty="0"/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/>
      <dgm:spPr/>
      <dgm:t>
        <a:bodyPr/>
        <a:lstStyle/>
        <a:p>
          <a:r>
            <a:rPr lang="ru-RU" dirty="0" smtClean="0"/>
            <a:t>Благоустройство </a:t>
          </a:r>
          <a:r>
            <a:rPr lang="ru-RU" dirty="0" smtClean="0"/>
            <a:t>внутриквартальных </a:t>
          </a:r>
          <a:r>
            <a:rPr lang="ru-RU" dirty="0" smtClean="0"/>
            <a:t>территорий </a:t>
          </a:r>
        </a:p>
        <a:p>
          <a:r>
            <a:rPr lang="ru-RU" dirty="0" smtClean="0"/>
            <a:t>-22,1 </a:t>
          </a:r>
          <a:r>
            <a:rPr lang="ru-RU" dirty="0" err="1" smtClean="0"/>
            <a:t>млн.руб</a:t>
          </a:r>
          <a:endParaRPr lang="ru-RU" dirty="0"/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6D267438-F562-4976-B5F9-4D7D50A4AF5A}">
      <dgm:prSet phldrT="[Текст]"/>
      <dgm:spPr/>
      <dgm:t>
        <a:bodyPr/>
        <a:lstStyle/>
        <a:p>
          <a:r>
            <a:rPr lang="ru-RU" dirty="0" smtClean="0"/>
            <a:t>Размещение, содержание </a:t>
          </a:r>
          <a:r>
            <a:rPr lang="ru-RU" dirty="0" smtClean="0"/>
            <a:t>детских и спортивных площадок </a:t>
          </a:r>
        </a:p>
        <a:p>
          <a:r>
            <a:rPr lang="ru-RU" dirty="0" smtClean="0"/>
            <a:t>- </a:t>
          </a:r>
          <a:r>
            <a:rPr lang="ru-RU" dirty="0" smtClean="0"/>
            <a:t>10,9 млн.руб.</a:t>
          </a:r>
          <a:endParaRPr lang="ru-RU" dirty="0"/>
        </a:p>
      </dgm:t>
    </dgm:pt>
    <dgm:pt modelId="{D40B1792-44B2-4527-80F9-FFF8E01F39FA}" type="parTrans" cxnId="{3E90F31B-BE77-4838-B98E-ECF6FE9DB7FD}">
      <dgm:prSet/>
      <dgm:spPr/>
      <dgm:t>
        <a:bodyPr/>
        <a:lstStyle/>
        <a:p>
          <a:endParaRPr lang="ru-RU"/>
        </a:p>
      </dgm:t>
    </dgm:pt>
    <dgm:pt modelId="{A35D39EA-95FF-4037-BA49-0A59B866C2DA}" type="sibTrans" cxnId="{3E90F31B-BE77-4838-B98E-ECF6FE9DB7FD}">
      <dgm:prSet/>
      <dgm:spPr/>
      <dgm:t>
        <a:bodyPr/>
        <a:lstStyle/>
        <a:p>
          <a:endParaRPr lang="ru-RU"/>
        </a:p>
      </dgm:t>
    </dgm:pt>
    <dgm:pt modelId="{97A98D4B-E2C8-4047-A9DD-C7ECDE01665A}">
      <dgm:prSet phldrT="[Текст]"/>
      <dgm:spPr/>
      <dgm:t>
        <a:bodyPr/>
        <a:lstStyle/>
        <a:p>
          <a:r>
            <a:rPr lang="ru-RU" dirty="0" smtClean="0"/>
            <a:t>Размещение и ремонт контейнерных площадок, уборка территорий зеленых насаждений общего пользования местного значения </a:t>
          </a:r>
          <a:endParaRPr lang="ru-RU" dirty="0" smtClean="0"/>
        </a:p>
        <a:p>
          <a:r>
            <a:rPr lang="ru-RU" dirty="0" smtClean="0"/>
            <a:t>-7,3 млн.руб.</a:t>
          </a:r>
          <a:endParaRPr lang="ru-RU" dirty="0"/>
        </a:p>
      </dgm:t>
    </dgm:pt>
    <dgm:pt modelId="{BF50D109-91C4-4AC4-8C81-A5C309906C12}" type="parTrans" cxnId="{B17D416B-85C4-44A7-A065-C2FE9644287F}">
      <dgm:prSet/>
      <dgm:spPr/>
      <dgm:t>
        <a:bodyPr/>
        <a:lstStyle/>
        <a:p>
          <a:endParaRPr lang="ru-RU"/>
        </a:p>
      </dgm:t>
    </dgm:pt>
    <dgm:pt modelId="{885C3947-E1AC-42E2-848A-62038C8393AA}" type="sibTrans" cxnId="{B17D416B-85C4-44A7-A065-C2FE9644287F}">
      <dgm:prSet/>
      <dgm:spPr/>
      <dgm:t>
        <a:bodyPr/>
        <a:lstStyle/>
        <a:p>
          <a:endParaRPr lang="ru-RU"/>
        </a:p>
      </dgm:t>
    </dgm:pt>
    <dgm:pt modelId="{EBA8E353-765A-4B3F-98BF-03BB172377B1}">
      <dgm:prSet phldrT="[Текст]"/>
      <dgm:spPr/>
      <dgm:t>
        <a:bodyPr/>
        <a:lstStyle/>
        <a:p>
          <a:r>
            <a:rPr lang="ru-RU" dirty="0" smtClean="0"/>
            <a:t>Озеленение </a:t>
          </a:r>
          <a:endParaRPr lang="ru-RU" dirty="0" smtClean="0"/>
        </a:p>
        <a:p>
          <a:r>
            <a:rPr lang="ru-RU" dirty="0" smtClean="0"/>
            <a:t> -</a:t>
          </a:r>
          <a:r>
            <a:rPr lang="ru-RU" dirty="0" smtClean="0"/>
            <a:t>19,7 млн.руб.</a:t>
          </a:r>
          <a:endParaRPr lang="ru-RU" dirty="0"/>
        </a:p>
      </dgm:t>
    </dgm:pt>
    <dgm:pt modelId="{57672B79-0926-4C78-836B-E7B25A71E9F5}" type="parTrans" cxnId="{F551B0E5-5850-40EF-B589-51FEF73530D3}">
      <dgm:prSet/>
      <dgm:spPr/>
      <dgm:t>
        <a:bodyPr/>
        <a:lstStyle/>
        <a:p>
          <a:endParaRPr lang="ru-RU"/>
        </a:p>
      </dgm:t>
    </dgm:pt>
    <dgm:pt modelId="{7C85EF70-9FF9-45C1-9E27-BBD992814374}" type="sibTrans" cxnId="{F551B0E5-5850-40EF-B589-51FEF73530D3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5" custScaleX="157728" custLinFactNeighborX="-572" custLinFactNeighborY="721"/>
      <dgm:spPr/>
      <dgm:t>
        <a:bodyPr/>
        <a:lstStyle/>
        <a:p>
          <a:endParaRPr lang="ru-RU"/>
        </a:p>
      </dgm:t>
    </dgm:pt>
    <dgm:pt modelId="{B01E3160-8849-4310-9BD0-FF5CB2D82D17}" type="pres">
      <dgm:prSet presAssocID="{F9294E28-F5C1-4EA1-BA15-128F60047D39}" presName="node" presStyleLbl="vennNode1" presStyleIdx="1" presStyleCnt="5" custScaleX="162877" custScaleY="12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FF5B4-E70B-4ED5-AD3E-958BA90EFA9A}" type="pres">
      <dgm:prSet presAssocID="{EBA8E353-765A-4B3F-98BF-03BB172377B1}" presName="node" presStyleLbl="vennNode1" presStyleIdx="2" presStyleCnt="5" custScaleX="158231" custScaleY="110455" custRadScaleRad="156452" custRadScaleInc="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7535-0526-4A50-8691-CFB1352F9AA2}" type="pres">
      <dgm:prSet presAssocID="{6D267438-F562-4976-B5F9-4D7D50A4AF5A}" presName="node" presStyleLbl="vennNode1" presStyleIdx="3" presStyleCnt="5" custScaleX="166903" custScaleY="127915" custRadScaleRad="111626" custRadScaleInc="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C285A-C127-4935-B688-528946670276}" type="pres">
      <dgm:prSet presAssocID="{97A98D4B-E2C8-4047-A9DD-C7ECDE01665A}" presName="node" presStyleLbl="vennNode1" presStyleIdx="4" presStyleCnt="5" custScaleX="171032" custScaleY="117448" custRadScaleRad="150394" custRadScaleInc="-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0F31B-BE77-4838-B98E-ECF6FE9DB7FD}" srcId="{3BC88D6D-A179-4234-8637-4730CDB9FA1C}" destId="{6D267438-F562-4976-B5F9-4D7D50A4AF5A}" srcOrd="2" destOrd="0" parTransId="{D40B1792-44B2-4527-80F9-FFF8E01F39FA}" sibTransId="{A35D39EA-95FF-4037-BA49-0A59B866C2DA}"/>
    <dgm:cxn modelId="{7D59325A-E04A-4015-93EF-FB8248F900BB}" type="presOf" srcId="{97A98D4B-E2C8-4047-A9DD-C7ECDE01665A}" destId="{0BBC285A-C127-4935-B688-528946670276}" srcOrd="0" destOrd="0" presId="urn:microsoft.com/office/officeart/2005/8/layout/radial3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F551B0E5-5850-40EF-B589-51FEF73530D3}" srcId="{3BC88D6D-A179-4234-8637-4730CDB9FA1C}" destId="{EBA8E353-765A-4B3F-98BF-03BB172377B1}" srcOrd="1" destOrd="0" parTransId="{57672B79-0926-4C78-836B-E7B25A71E9F5}" sibTransId="{7C85EF70-9FF9-45C1-9E27-BBD992814374}"/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22475470-FBF8-4811-9194-3570D94B7484}" type="presOf" srcId="{EBA8E353-765A-4B3F-98BF-03BB172377B1}" destId="{F2FFF5B4-E70B-4ED5-AD3E-958BA90EFA9A}" srcOrd="0" destOrd="0" presId="urn:microsoft.com/office/officeart/2005/8/layout/radial3"/>
    <dgm:cxn modelId="{E3628CDE-DAC4-4C0E-A1D8-6F97FC7FEA04}" type="presOf" srcId="{6D267438-F562-4976-B5F9-4D7D50A4AF5A}" destId="{0B977535-0526-4A50-8691-CFB1352F9AA2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B17D416B-85C4-44A7-A065-C2FE9644287F}" srcId="{3BC88D6D-A179-4234-8637-4730CDB9FA1C}" destId="{97A98D4B-E2C8-4047-A9DD-C7ECDE01665A}" srcOrd="3" destOrd="0" parTransId="{BF50D109-91C4-4AC4-8C81-A5C309906C12}" sibTransId="{885C3947-E1AC-42E2-848A-62038C8393AA}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  <dgm:cxn modelId="{C788624E-E20A-4BDA-9C9F-42CB1381B0C4}" type="presParOf" srcId="{C7350287-A817-4C6D-8652-26EF21A2BD4D}" destId="{F2FFF5B4-E70B-4ED5-AD3E-958BA90EFA9A}" srcOrd="2" destOrd="0" presId="urn:microsoft.com/office/officeart/2005/8/layout/radial3"/>
    <dgm:cxn modelId="{36B27384-909B-4F45-9723-CED87E7E9424}" type="presParOf" srcId="{C7350287-A817-4C6D-8652-26EF21A2BD4D}" destId="{0B977535-0526-4A50-8691-CFB1352F9AA2}" srcOrd="3" destOrd="0" presId="urn:microsoft.com/office/officeart/2005/8/layout/radial3"/>
    <dgm:cxn modelId="{33702DA7-5728-435E-AB65-18AC8FE15CBD}" type="presParOf" srcId="{C7350287-A817-4C6D-8652-26EF21A2BD4D}" destId="{0BBC285A-C127-4935-B688-52894667027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endParaRPr lang="ru-RU" sz="18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на организацию и проведение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мероприятий 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для жителей, проживающих на территории муниципального образования 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–                         7,9 млн.руб.</a:t>
          </a:r>
        </a:p>
        <a:p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99EA0A0-0605-4976-A2C7-E566F26E984D}" type="pres">
      <dgm:prSet presAssocID="{F80344B5-50B4-4015-A325-4E8CBA472AC0}" presName="parentText" presStyleLbl="node1" presStyleIdx="0" presStyleCnt="1" custScaleX="96048" custScaleY="798718" custLinFactX="32790" custLinFactNeighborX="100000" custLinFactNeighborY="-25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86DF7886-D141-4F69-A7BE-ADA63E159579}" srcId="{CE3C8819-4A0B-4C84-AE91-5BB208087579}" destId="{F80344B5-50B4-4015-A325-4E8CBA472AC0}" srcOrd="0" destOrd="0" parTransId="{F4F3293C-8A88-42C7-99E8-01F8C4778241}" sibTransId="{BECDC0FA-A40D-4334-9F33-128B67A7D6D0}"/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FD91A72D-7195-4BBF-B1D4-FC73EAA00E9F}" type="presParOf" srcId="{AEE0F8D6-3A6B-4FD7-BE4B-CC29AA153674}" destId="{22912FAA-F5D9-4C79-A619-7C2C3B412963}" srcOrd="0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1" destOrd="0" presId="urn:microsoft.com/office/officeart/2005/8/layout/list1"/>
    <dgm:cxn modelId="{57C7500C-EFA1-43D0-986B-95E16D847655}" type="presParOf" srcId="{AEE0F8D6-3A6B-4FD7-BE4B-CC29AA153674}" destId="{FE2DE938-549F-4911-BFDD-5566E0602B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BB185-FD4B-4B56-ADCB-6F2EE5E99A89}">
      <dsp:nvSpPr>
        <dsp:cNvPr id="0" name=""/>
        <dsp:cNvSpPr/>
      </dsp:nvSpPr>
      <dsp:spPr>
        <a:xfrm>
          <a:off x="2304249" y="288034"/>
          <a:ext cx="1815914" cy="1008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Доходы бюджета</a:t>
          </a:r>
          <a:endParaRPr lang="ru-RU" sz="2100" kern="1200" dirty="0"/>
        </a:p>
      </dsp:txBody>
      <dsp:txXfrm>
        <a:off x="2304249" y="288034"/>
        <a:ext cx="1815914" cy="1008841"/>
      </dsp:txXfrm>
    </dsp:sp>
    <dsp:sp modelId="{B5827228-5468-4312-B7EC-A0AC024E7E40}">
      <dsp:nvSpPr>
        <dsp:cNvPr id="0" name=""/>
        <dsp:cNvSpPr/>
      </dsp:nvSpPr>
      <dsp:spPr>
        <a:xfrm>
          <a:off x="4824528" y="288034"/>
          <a:ext cx="1815914" cy="1008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Расходы бюджета</a:t>
          </a:r>
          <a:endParaRPr lang="ru-RU" sz="2100" kern="1200" dirty="0"/>
        </a:p>
      </dsp:txBody>
      <dsp:txXfrm>
        <a:off x="4824528" y="288034"/>
        <a:ext cx="1815914" cy="1008841"/>
      </dsp:txXfrm>
    </dsp:sp>
    <dsp:sp modelId="{F931181C-2310-439D-86E0-B2229480F8E8}">
      <dsp:nvSpPr>
        <dsp:cNvPr id="0" name=""/>
        <dsp:cNvSpPr/>
      </dsp:nvSpPr>
      <dsp:spPr>
        <a:xfrm>
          <a:off x="4050176" y="4287575"/>
          <a:ext cx="756630" cy="7566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D71CE-C201-4882-9511-3478CFE5054E}">
      <dsp:nvSpPr>
        <dsp:cNvPr id="0" name=""/>
        <dsp:cNvSpPr/>
      </dsp:nvSpPr>
      <dsp:spPr>
        <a:xfrm rot="240000">
          <a:off x="2157906" y="3963350"/>
          <a:ext cx="4541171" cy="3175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A8A5F-6FE8-4526-82A2-934BCEF10F89}">
      <dsp:nvSpPr>
        <dsp:cNvPr id="0" name=""/>
        <dsp:cNvSpPr/>
      </dsp:nvSpPr>
      <dsp:spPr>
        <a:xfrm rot="240000">
          <a:off x="4855808" y="2686568"/>
          <a:ext cx="1869238" cy="1325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Дефицит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-12,0 </a:t>
          </a:r>
          <a:r>
            <a:rPr lang="ru-RU" sz="1700" kern="1200" dirty="0" err="1" smtClean="0"/>
            <a:t>млн.руб</a:t>
          </a:r>
          <a:endParaRPr lang="ru-RU" sz="1700" kern="1200" dirty="0"/>
        </a:p>
      </dsp:txBody>
      <dsp:txXfrm rot="240000">
        <a:off x="4855808" y="2686568"/>
        <a:ext cx="1869238" cy="1325568"/>
      </dsp:txXfrm>
    </dsp:sp>
    <dsp:sp modelId="{FED268D2-6742-4ACC-8DA4-48AEEC632785}">
      <dsp:nvSpPr>
        <dsp:cNvPr id="0" name=""/>
        <dsp:cNvSpPr/>
      </dsp:nvSpPr>
      <dsp:spPr>
        <a:xfrm rot="240000">
          <a:off x="4956692" y="1314544"/>
          <a:ext cx="1869238" cy="1325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126,4 </a:t>
          </a:r>
          <a:r>
            <a:rPr lang="ru-RU" sz="1700" kern="1200" dirty="0" err="1" smtClean="0"/>
            <a:t>млн.руб</a:t>
          </a:r>
          <a:endParaRPr lang="ru-RU" sz="1700" kern="1200" dirty="0"/>
        </a:p>
      </dsp:txBody>
      <dsp:txXfrm rot="240000">
        <a:off x="4956692" y="1314544"/>
        <a:ext cx="1869238" cy="1325568"/>
      </dsp:txXfrm>
    </dsp:sp>
    <dsp:sp modelId="{D38B781E-050E-4FCE-ABB2-4E58D21054B1}">
      <dsp:nvSpPr>
        <dsp:cNvPr id="0" name=""/>
        <dsp:cNvSpPr/>
      </dsp:nvSpPr>
      <dsp:spPr>
        <a:xfrm rot="240000">
          <a:off x="2258042" y="2504976"/>
          <a:ext cx="1869238" cy="1325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114,4 </a:t>
          </a:r>
          <a:r>
            <a:rPr lang="ru-RU" sz="1700" kern="1200" dirty="0" err="1" smtClean="0"/>
            <a:t>млн.руб</a:t>
          </a:r>
          <a:endParaRPr lang="ru-RU" sz="1700" kern="1200" dirty="0"/>
        </a:p>
      </dsp:txBody>
      <dsp:txXfrm rot="240000">
        <a:off x="2258042" y="2504976"/>
        <a:ext cx="1869238" cy="13255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859EB-D292-48D6-B198-AEC60FF735AE}">
      <dsp:nvSpPr>
        <dsp:cNvPr id="0" name=""/>
        <dsp:cNvSpPr/>
      </dsp:nvSpPr>
      <dsp:spPr>
        <a:xfrm>
          <a:off x="1975372" y="1228370"/>
          <a:ext cx="4787971" cy="3035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БЛАГОУСТРОЙСТВО</a:t>
          </a:r>
          <a:endParaRPr lang="ru-RU" sz="2600" kern="1200" dirty="0"/>
        </a:p>
      </dsp:txBody>
      <dsp:txXfrm>
        <a:off x="1975372" y="1228370"/>
        <a:ext cx="4787971" cy="3035587"/>
      </dsp:txXfrm>
    </dsp:sp>
    <dsp:sp modelId="{B01E3160-8849-4310-9BD0-FF5CB2D82D17}">
      <dsp:nvSpPr>
        <dsp:cNvPr id="0" name=""/>
        <dsp:cNvSpPr/>
      </dsp:nvSpPr>
      <dsp:spPr>
        <a:xfrm>
          <a:off x="3155904" y="-192658"/>
          <a:ext cx="2472136" cy="18669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Благоустройство </a:t>
          </a:r>
          <a:r>
            <a:rPr lang="ru-RU" sz="900" kern="1200" dirty="0" smtClean="0"/>
            <a:t>внутриквартальных </a:t>
          </a:r>
          <a:r>
            <a:rPr lang="ru-RU" sz="900" kern="1200" dirty="0" smtClean="0"/>
            <a:t>территорий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-22,1 </a:t>
          </a:r>
          <a:r>
            <a:rPr lang="ru-RU" sz="900" kern="1200" dirty="0" err="1" smtClean="0"/>
            <a:t>млн.руб</a:t>
          </a:r>
          <a:endParaRPr lang="ru-RU" sz="900" kern="1200" dirty="0"/>
        </a:p>
      </dsp:txBody>
      <dsp:txXfrm>
        <a:off x="3155904" y="-192658"/>
        <a:ext cx="2472136" cy="1866901"/>
      </dsp:txXfrm>
    </dsp:sp>
    <dsp:sp modelId="{F2FFF5B4-E70B-4ED5-AD3E-958BA90EFA9A}">
      <dsp:nvSpPr>
        <dsp:cNvPr id="0" name=""/>
        <dsp:cNvSpPr/>
      </dsp:nvSpPr>
      <dsp:spPr>
        <a:xfrm>
          <a:off x="6256235" y="2292971"/>
          <a:ext cx="2401620" cy="16764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Озеленение </a:t>
          </a: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-</a:t>
          </a:r>
          <a:r>
            <a:rPr lang="ru-RU" sz="900" kern="1200" dirty="0" smtClean="0"/>
            <a:t>19,7 млн.руб.</a:t>
          </a:r>
          <a:endParaRPr lang="ru-RU" sz="900" kern="1200" dirty="0"/>
        </a:p>
      </dsp:txBody>
      <dsp:txXfrm>
        <a:off x="6256235" y="2292971"/>
        <a:ext cx="2401620" cy="1676478"/>
      </dsp:txXfrm>
    </dsp:sp>
    <dsp:sp modelId="{0B977535-0526-4A50-8691-CFB1352F9AA2}">
      <dsp:nvSpPr>
        <dsp:cNvPr id="0" name=""/>
        <dsp:cNvSpPr/>
      </dsp:nvSpPr>
      <dsp:spPr>
        <a:xfrm>
          <a:off x="2860475" y="3723780"/>
          <a:ext cx="2533243" cy="19414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Размещение, содержание </a:t>
          </a:r>
          <a:r>
            <a:rPr lang="ru-RU" sz="900" kern="1200" dirty="0" smtClean="0"/>
            <a:t>детских и спортивных площадок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 </a:t>
          </a:r>
          <a:r>
            <a:rPr lang="ru-RU" sz="900" kern="1200" dirty="0" smtClean="0"/>
            <a:t>10,9 млн.руб.</a:t>
          </a:r>
          <a:endParaRPr lang="ru-RU" sz="900" kern="1200" dirty="0"/>
        </a:p>
      </dsp:txBody>
      <dsp:txXfrm>
        <a:off x="2860475" y="3723780"/>
        <a:ext cx="2533243" cy="1941485"/>
      </dsp:txXfrm>
    </dsp:sp>
    <dsp:sp modelId="{0BBC285A-C127-4935-B688-528946670276}">
      <dsp:nvSpPr>
        <dsp:cNvPr id="0" name=""/>
        <dsp:cNvSpPr/>
      </dsp:nvSpPr>
      <dsp:spPr>
        <a:xfrm>
          <a:off x="132030" y="2083025"/>
          <a:ext cx="2595912" cy="1782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Размещение и ремонт контейнерных площадок, уборка территорий зеленых насаждений общего пользования местного значения </a:t>
          </a: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-7,3 млн.руб.</a:t>
          </a:r>
          <a:endParaRPr lang="ru-RU" sz="900" kern="1200" dirty="0"/>
        </a:p>
      </dsp:txBody>
      <dsp:txXfrm>
        <a:off x="132030" y="2083025"/>
        <a:ext cx="2595912" cy="17826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2DE938-549F-4911-BFDD-5566E0602BF3}">
      <dsp:nvSpPr>
        <dsp:cNvPr id="0" name=""/>
        <dsp:cNvSpPr/>
      </dsp:nvSpPr>
      <dsp:spPr>
        <a:xfrm>
          <a:off x="0" y="5190583"/>
          <a:ext cx="885698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EA0A0-0605-4976-A2C7-E566F26E984D}">
      <dsp:nvSpPr>
        <dsp:cNvPr id="0" name=""/>
        <dsp:cNvSpPr/>
      </dsp:nvSpPr>
      <dsp:spPr>
        <a:xfrm>
          <a:off x="2907930" y="0"/>
          <a:ext cx="5949053" cy="54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Расходы 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на организацию и проведение </a:t>
          </a:r>
          <a:r>
            <a:rPr lang="ru-RU" sz="1800" kern="12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 мероприятий 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для жителей, проживающих на территории муниципального образования 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–                         7,9 млн.руб.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07930" y="0"/>
        <a:ext cx="5949053" cy="542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1.9288E-7</cdr:y>
    </cdr:from>
    <cdr:to>
      <cdr:x>0.22798</cdr:x>
      <cdr:y>0.50929</cdr:y>
    </cdr:to>
    <cdr:pic>
      <cdr:nvPicPr>
        <cdr:cNvPr id="8" name="Рисунок 7" descr="1793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2011158" cy="2640452"/>
        </a:xfrm>
        <a:prstGeom xmlns:a="http://schemas.openxmlformats.org/drawingml/2006/main" prst="rect">
          <a:avLst/>
        </a:prstGeom>
        <a:effectLst xmlns:a="http://schemas.openxmlformats.org/drawingml/2006/main">
          <a:softEdge rad="635000"/>
        </a:effectLst>
      </cdr:spPr>
    </cdr:pic>
  </cdr:relSizeAnchor>
  <cdr:relSizeAnchor xmlns:cdr="http://schemas.openxmlformats.org/drawingml/2006/chartDrawing">
    <cdr:from>
      <cdr:x>0.92857</cdr:x>
      <cdr:y>0.53785</cdr:y>
    </cdr:from>
    <cdr:to>
      <cdr:x>1</cdr:x>
      <cdr:y>0.61935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8214" y="2357454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 </a:t>
          </a:r>
        </a:p>
        <a:p xmlns:a="http://schemas.openxmlformats.org/drawingml/2006/main">
          <a:r>
            <a:rPr lang="ru-RU" sz="1100" dirty="0" smtClean="0"/>
            <a:t>руб</a:t>
          </a:r>
          <a:r>
            <a:rPr lang="ru-RU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0.75096</cdr:x>
      <cdr:y>0.01538</cdr:y>
    </cdr:from>
    <cdr:to>
      <cdr:x>0.97443</cdr:x>
      <cdr:y>0.08058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24736" y="72008"/>
          <a:ext cx="1971318" cy="305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70,4 </a:t>
          </a:r>
          <a:r>
            <a:rPr lang="ru-RU" sz="1400" b="1" dirty="0" smtClean="0"/>
            <a:t>млн. руб.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03.02.2022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heel spokes="8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7.jpeg"/><Relationship Id="rId7" Type="http://schemas.openxmlformats.org/officeDocument/2006/relationships/diagramData" Target="../diagrams/data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microsoft.com/office/2007/relationships/diagramDrawing" Target="../diagrams/drawing2.xml"/><Relationship Id="rId5" Type="http://schemas.openxmlformats.org/officeDocument/2006/relationships/image" Target="../media/image19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jpe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7026"/>
            <a:ext cx="8712968" cy="5590974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 ДЛЯ ГРАЖДАН </a:t>
            </a: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</a:t>
            </a:r>
            <a:b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МО Обуховский</a:t>
            </a:r>
            <a:b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на 2022 год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Внутригородское муниципальное образование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Санкт-Петербурга муниципальный округ         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Обуховский</a:t>
            </a:r>
            <a:r>
              <a:rPr lang="ru-RU" sz="2400" b="1" dirty="0" err="1" smtClean="0">
                <a:solidFill>
                  <a:schemeClr val="bg1"/>
                </a:solidFill>
              </a:rPr>
              <a:t>Обуховский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" name="Рисунок 12" descr="MO_Obuhov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2423907" cy="3064810"/>
          </a:xfrm>
          <a:prstGeom prst="rect">
            <a:avLst/>
          </a:prstGeom>
        </p:spPr>
      </p:pic>
      <p:pic>
        <p:nvPicPr>
          <p:cNvPr id="5" name="Рисунок 4" descr="ГЕРБ ОБУХОВСКИ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068960"/>
            <a:ext cx="1683605" cy="199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43664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Средства направленные на расходы: </a:t>
            </a:r>
          </a:p>
          <a:p>
            <a:pPr>
              <a:buNone/>
            </a:pPr>
            <a:r>
              <a:rPr lang="ru-RU" sz="2000" dirty="0" smtClean="0"/>
              <a:t>-на мероприятия по проведению подготовки и обучения неработающего населения способам защиты и действиям в чрезвычайных ситуациях – </a:t>
            </a:r>
            <a:r>
              <a:rPr lang="ru-RU" sz="2000" smtClean="0"/>
              <a:t>0,1 млн.руб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76200"/>
            <a:ext cx="511256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Национальная безопасность и правоохранительная деятельность</a:t>
            </a:r>
            <a:endParaRPr lang="ru-RU" sz="3600" dirty="0"/>
          </a:p>
        </p:txBody>
      </p:sp>
      <p:pic>
        <p:nvPicPr>
          <p:cNvPr id="7" name="Рисунок 6" descr="D8YvAq1WkAIenyB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24944"/>
            <a:ext cx="5328592" cy="355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608883" cy="269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Национальная экономика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068960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участие и финансирование временного трудоустройства безработных граждан, испытывающих трудности в поиске работы </a:t>
            </a:r>
          </a:p>
          <a:p>
            <a:pPr algn="ctr"/>
            <a:r>
              <a:rPr lang="ru-RU" sz="1400" dirty="0" smtClean="0"/>
              <a:t>-</a:t>
            </a:r>
            <a:r>
              <a:rPr lang="ru-RU" sz="1400" dirty="0" smtClean="0"/>
              <a:t>0,18</a:t>
            </a:r>
            <a:r>
              <a:rPr lang="ru-RU" sz="1400" dirty="0" smtClean="0"/>
              <a:t> </a:t>
            </a:r>
            <a:r>
              <a:rPr lang="ru-RU" sz="1400" dirty="0" smtClean="0"/>
              <a:t>млн</a:t>
            </a:r>
            <a:r>
              <a:rPr lang="ru-RU" sz="1400" dirty="0" smtClean="0"/>
              <a:t>.руб.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196752"/>
            <a:ext cx="39604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участие в организации и финансировании временного трудоустройства несовершеннолетних от 14 до 18 лет в свободное от учебы время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-</a:t>
            </a:r>
            <a:r>
              <a:rPr lang="ru-RU" sz="1400" dirty="0" smtClean="0"/>
              <a:t>0,13</a:t>
            </a:r>
            <a:r>
              <a:rPr lang="ru-RU" sz="1400" dirty="0" smtClean="0"/>
              <a:t> </a:t>
            </a:r>
            <a:r>
              <a:rPr lang="ru-RU" sz="1400" dirty="0" smtClean="0"/>
              <a:t>млн</a:t>
            </a:r>
            <a:r>
              <a:rPr lang="ru-RU" sz="1400" dirty="0" smtClean="0"/>
              <a:t>.руб.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5085184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содействие развитию малого бизнеса на территории муниципального образования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-</a:t>
            </a:r>
            <a:r>
              <a:rPr lang="ru-RU" sz="1400" dirty="0" smtClean="0"/>
              <a:t>0,02</a:t>
            </a:r>
            <a:r>
              <a:rPr lang="ru-RU" sz="1400" dirty="0" smtClean="0"/>
              <a:t> </a:t>
            </a:r>
            <a:r>
              <a:rPr lang="ru-RU" sz="1400" dirty="0" smtClean="0"/>
              <a:t>млн</a:t>
            </a:r>
            <a:r>
              <a:rPr lang="ru-RU" sz="1400" dirty="0" smtClean="0"/>
              <a:t>.руб.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179512" y="4365104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Жилищно-коммунальное хозяйство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147248" cy="122759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Осуществление </a:t>
            </a:r>
            <a:r>
              <a:rPr lang="ru-RU" sz="2000" dirty="0" smtClean="0"/>
              <a:t>экологического </a:t>
            </a:r>
            <a:r>
              <a:rPr lang="ru-RU" sz="2000" dirty="0" smtClean="0"/>
              <a:t>просвещения, организация экологического воспитания</a:t>
            </a:r>
            <a:r>
              <a:rPr lang="ru-RU" sz="2000" dirty="0" smtClean="0"/>
              <a:t> </a:t>
            </a:r>
            <a:r>
              <a:rPr lang="ru-RU" sz="2000" dirty="0" smtClean="0"/>
              <a:t>и формированию экологической культуры в области обращения с твердыми коммунальными отходами -210,0 тыс. руб.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Охрана окружающей среды</a:t>
            </a:r>
            <a:endParaRPr lang="ru-RU" sz="3600" dirty="0"/>
          </a:p>
        </p:txBody>
      </p:sp>
      <p:pic>
        <p:nvPicPr>
          <p:cNvPr id="7" name="Рисунок 6" descr="1e92a60b33a5d37085f4ec8aba3a5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5753946" cy="383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05064"/>
            <a:ext cx="3672408" cy="2852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1703373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3275337" cy="218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364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Образование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Культура </a:t>
            </a:r>
            <a:endParaRPr lang="ru-RU" sz="3600" dirty="0"/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204864"/>
            <a:ext cx="2904939" cy="283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98072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ogodnie_shary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505" y="4653136"/>
            <a:ext cx="3202984" cy="20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96752"/>
          <a:ext cx="8750206" cy="53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Социальная политика</a:t>
            </a:r>
            <a:endParaRPr lang="ru-RU" sz="3600" dirty="0"/>
          </a:p>
        </p:txBody>
      </p:sp>
      <p:pic>
        <p:nvPicPr>
          <p:cNvPr id="8" name="Рисунок 7" descr="Extended-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248472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тание-на-лыж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5689366" cy="329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619128" cy="2090861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Расходы на создание условий для развития на территории муниципального образования массовой физической культуры и спорта </a:t>
            </a:r>
            <a:r>
              <a:rPr lang="ru-RU" dirty="0" smtClean="0"/>
              <a:t>–</a:t>
            </a:r>
            <a:r>
              <a:rPr lang="ru-RU" dirty="0" smtClean="0"/>
              <a:t> 0,3</a:t>
            </a:r>
            <a:r>
              <a:rPr lang="ru-RU" dirty="0" smtClean="0"/>
              <a:t> </a:t>
            </a:r>
            <a:r>
              <a:rPr lang="ru-RU" dirty="0" smtClean="0"/>
              <a:t>млн</a:t>
            </a:r>
            <a:r>
              <a:rPr lang="ru-RU" dirty="0" smtClean="0"/>
              <a:t>.руб.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Физическая культура и спорт</a:t>
            </a:r>
            <a:endParaRPr lang="ru-RU" sz="3600" dirty="0"/>
          </a:p>
        </p:txBody>
      </p:sp>
      <p:pic>
        <p:nvPicPr>
          <p:cNvPr id="9" name="Рисунок 8" descr="5348024562796546_e0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5718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3"/>
            <a:ext cx="4563616" cy="22348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Расходы на периодические издания, учрежденные представительными органами местного самоуправления </a:t>
            </a:r>
          </a:p>
          <a:p>
            <a:pPr algn="ctr">
              <a:buNone/>
            </a:pPr>
            <a:r>
              <a:rPr lang="ru-RU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0,85 млн</a:t>
            </a:r>
            <a:r>
              <a:rPr lang="ru-RU" dirty="0" smtClean="0"/>
              <a:t>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Средства массовой информации</a:t>
            </a:r>
            <a:endParaRPr lang="ru-RU" sz="3600" dirty="0"/>
          </a:p>
        </p:txBody>
      </p:sp>
      <p:pic>
        <p:nvPicPr>
          <p:cNvPr id="9" name="Рисунок 8" descr="крупный-п-ан-стога-газет-ассортимент-с-оженных-газет-на-бе-изне-пос-е-68916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4987"/>
            <a:ext cx="4176464" cy="2782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yrj4s1nx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843808" cy="1996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rosh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82" y="4053069"/>
            <a:ext cx="3276365" cy="21842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5455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 smtClean="0"/>
              <a:t>ВНУТРИГОРОДСКОЕ МУНИЦИПАЛЬНОЕ ОБРАЗОВАНИЕ САНКТ-ПЕТЕРБУРГА</a:t>
            </a:r>
          </a:p>
          <a:p>
            <a:pPr>
              <a:buNone/>
            </a:pPr>
            <a:r>
              <a:rPr lang="ru-RU" sz="1800" dirty="0" smtClean="0"/>
              <a:t>МУНИЦИПАЛЬНЫЙ ОКРУГ ОБУХОВСКИЙ</a:t>
            </a:r>
          </a:p>
          <a:p>
            <a:pPr>
              <a:buNone/>
            </a:pPr>
            <a:r>
              <a:rPr lang="ru-RU" sz="1800" dirty="0" smtClean="0"/>
              <a:t>Сокращенное наименование (МО МО ОБУХОВСКИЙ)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ГЛАВА МУНИЦИПАЛЬНОГО ОБРАЗОВАНИЯ</a:t>
            </a:r>
          </a:p>
          <a:p>
            <a:pPr>
              <a:buNone/>
            </a:pPr>
            <a:r>
              <a:rPr lang="ru-RU" sz="1800" dirty="0" smtClean="0"/>
              <a:t>-БАКУЛИН ВЛАДИСЛАВ ЮРЬЕВИЧ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Адрес юридического лица</a:t>
            </a:r>
          </a:p>
          <a:p>
            <a:pPr>
              <a:buNone/>
            </a:pPr>
            <a:r>
              <a:rPr lang="ru-RU" sz="1800" dirty="0" smtClean="0"/>
              <a:t>192012</a:t>
            </a:r>
          </a:p>
          <a:p>
            <a:pPr>
              <a:buNone/>
            </a:pPr>
            <a:r>
              <a:rPr lang="ru-RU" sz="1800" dirty="0" smtClean="0"/>
              <a:t>ГОРОД САНКТ-ПЕТЕРБУРГ ПЕРЕУЛОК 2-Й РАБФАКОВСКИЙ 2</a:t>
            </a:r>
          </a:p>
          <a:p>
            <a:pPr>
              <a:buNone/>
            </a:pPr>
            <a:r>
              <a:rPr lang="ru-RU" sz="1800" dirty="0" smtClean="0"/>
              <a:t>Контактные телефоны</a:t>
            </a:r>
          </a:p>
          <a:p>
            <a:pPr>
              <a:buNone/>
            </a:pPr>
            <a:r>
              <a:rPr lang="ru-RU" sz="1800" dirty="0" smtClean="0"/>
              <a:t>362-91-20, 368-43-96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ГЛАВА МЕСТНОЙ АДМИНИСТРАЦИИ </a:t>
            </a:r>
          </a:p>
          <a:p>
            <a:pPr>
              <a:buNone/>
            </a:pPr>
            <a:r>
              <a:rPr lang="ru-RU" sz="1600" dirty="0" smtClean="0"/>
              <a:t>-КУДРОВСКИЙ ИГОРЬ ОЛЕГОВИЧ</a:t>
            </a:r>
          </a:p>
        </p:txBody>
      </p:sp>
      <p:pic>
        <p:nvPicPr>
          <p:cNvPr id="9" name="Рисунок 8" descr="Bakuli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13084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udrovskij-Igor-Olegovich-e1575312380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365104"/>
            <a:ext cx="1368152" cy="187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0012.jpg"/>
          <p:cNvPicPr>
            <a:picLocks noChangeAspect="1"/>
          </p:cNvPicPr>
          <p:nvPr/>
        </p:nvPicPr>
        <p:blipFill>
          <a:blip r:embed="rId4" cstate="print"/>
          <a:srcRect r="26999" b="32471"/>
          <a:stretch>
            <a:fillRect/>
          </a:stretch>
        </p:blipFill>
        <p:spPr>
          <a:xfrm>
            <a:off x="5652120" y="4221088"/>
            <a:ext cx="331588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ГЕРБ ОБУХОВСКИ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12776"/>
            <a:ext cx="2210378" cy="26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Бюдже́т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кошелек, сумка, мешок с деньгами) — схема доходов и расходов определенного объекта (семьи, бизнеса, организации, государства и т. д.), устанавливаемая на определенный период времени, обычно на один год.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по определенной форме сведения, данные о деятельности экономического субъекта за определенный прошедший период (Борисов А.Б. Большой экономический словарь. — М.: Книжный мир, 2003. — 895 с.).</a:t>
            </a:r>
          </a:p>
          <a:p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и безвозвратные поступления денежных средств в отчетном финансовом году.</a:t>
            </a:r>
          </a:p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 в соответствии с установленными полномочиями по расходным обязательствам в отчетном финансовом году.</a:t>
            </a:r>
          </a:p>
          <a:p>
            <a:r>
              <a:rPr lang="ru-RU" altLang="ru-RU" b="1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над доходами.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768" y="5373216"/>
            <a:ext cx="2094232" cy="14847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51531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707904" y="188640"/>
            <a:ext cx="5436096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3996507" cy="259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53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4453" y="4221088"/>
            <a:ext cx="391723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B.a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024336" cy="263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na_sayt-80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7448" y="620688"/>
            <a:ext cx="4206552" cy="240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obuh-1024x6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708920"/>
            <a:ext cx="3747092" cy="226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5_fu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826111" cy="346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253054" cy="35716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МО МО Обуховский на 2022 год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04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доходов бюджета на 2022 год.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08720"/>
            <a:ext cx="2000264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772816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Безвозмездные поступления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1217073" y="25937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2708920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НАЛОГИ НА ПРИБЫЛЬ, ДОХОДЫ :</a:t>
            </a:r>
          </a:p>
          <a:p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Налог на доходы физических лиц</a:t>
            </a:r>
          </a:p>
          <a:p>
            <a:endParaRPr lang="ru-RU" sz="1400" b="1" dirty="0" smtClean="0"/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ДОХОДЫ ОТ ОКАЗАНИЯ ПЛАТНЫХ УСЛУГ И КОМПЕНСАЦИИ ЗАТРАТ ГОСУДАРСТВА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ШТРАФЫ, САНКЦИИ, ВОЗМЕЩЕНИЕ УЩЕРБА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ПРОЧИЕ НЕНАЛОГОВЫЕ ДОХОДЫ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8" y="2636912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Дотации на выравнивание бюджетной обеспеченности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Субвенции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766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План по налоговым доходам бюджета в 2022году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83568" y="1124744"/>
          <a:ext cx="7776864" cy="530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dengi_kred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25144"/>
            <a:ext cx="3017696" cy="192424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838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неналоговых доходов бюджета в 2022 году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196752"/>
          <a:ext cx="8175282" cy="547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130" y="5589240"/>
            <a:ext cx="3174870" cy="164564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b-obuh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5075408" cy="338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Безвозмездные поступления 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88640"/>
          <a:ext cx="87129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2968" cy="5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332656"/>
            <a:ext cx="5348318" cy="209528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553264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</a:rPr>
              <a:t>Структура </a:t>
            </a:r>
            <a:r>
              <a:rPr lang="ru-RU" sz="2600" dirty="0">
                <a:solidFill>
                  <a:srgbClr val="7030A0"/>
                </a:solidFill>
              </a:rPr>
              <a:t>расходов </a:t>
            </a:r>
            <a:r>
              <a:rPr lang="ru-RU" sz="2600" dirty="0" smtClean="0">
                <a:solidFill>
                  <a:srgbClr val="7030A0"/>
                </a:solidFill>
              </a:rPr>
              <a:t>бюджета на 2022год   </a:t>
            </a:r>
            <a:r>
              <a:rPr lang="ru-RU" sz="1400" dirty="0" smtClean="0">
                <a:solidFill>
                  <a:srgbClr val="7030A0"/>
                </a:solidFill>
              </a:rPr>
              <a:t>(млн.руб.)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2356" y="1673424"/>
          <a:ext cx="88216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188640"/>
            <a:ext cx="5348318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План по расходам бюджета МО МО ОБУХОВСКИЙ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на реализацию  муниципальных  и ведомственных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целевых  программ </a:t>
            </a:r>
            <a:endParaRPr lang="ru-RU" sz="2800" dirty="0">
              <a:solidFill>
                <a:srgbClr val="0066FF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6084</TotalTime>
  <Words>741</Words>
  <Application>Microsoft Office PowerPoint</Application>
  <PresentationFormat>Экран (4:3)</PresentationFormat>
  <Paragraphs>155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БЮДЖЕТ ДЛЯ ГРАЖДАН                                          МО МО Обуховский                   на 2022 год</vt:lpstr>
      <vt:lpstr> Что такое бюджет? Основные понятия.  </vt:lpstr>
      <vt:lpstr>Основные показатели бюджета   МО МО Обуховский на 2022 год</vt:lpstr>
      <vt:lpstr>Структура доходов бюджета на 2022 год.</vt:lpstr>
      <vt:lpstr>План по налоговым доходам бюджета в 2022году</vt:lpstr>
      <vt:lpstr>Структура неналоговых доходов бюджета в 2022 году</vt:lpstr>
      <vt:lpstr>Безвозмездные поступления </vt:lpstr>
      <vt:lpstr>Структура расходов бюджета на 2022год   (млн.руб.)</vt:lpstr>
      <vt:lpstr>План по расходам бюджета МО МО ОБУХОВСКИЙ  на реализацию  муниципальных  и ведомственных  целевых  программ 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 </vt:lpstr>
      <vt:lpstr>Социальная политика</vt:lpstr>
      <vt:lpstr>Физическая культура и спорт</vt:lpstr>
      <vt:lpstr>Средства массовой информации</vt:lpstr>
      <vt:lpstr>КОНТАКТНАЯ ИНФОРМАЦИЯ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1</cp:lastModifiedBy>
  <cp:revision>700</cp:revision>
  <dcterms:created xsi:type="dcterms:W3CDTF">2013-11-22T09:10:35Z</dcterms:created>
  <dcterms:modified xsi:type="dcterms:W3CDTF">2022-02-03T14:48:54Z</dcterms:modified>
</cp:coreProperties>
</file>