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diagrams/layout3.xml" ContentType="application/vnd.openxmlformats-officedocument.drawingml.diagramLayout+xml"/>
  <Override PartName="/ppt/charts/chart7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22"/>
  </p:notesMasterIdLst>
  <p:handoutMasterIdLst>
    <p:handoutMasterId r:id="rId23"/>
  </p:handoutMasterIdLst>
  <p:sldIdLst>
    <p:sldId id="289" r:id="rId2"/>
    <p:sldId id="319" r:id="rId3"/>
    <p:sldId id="304" r:id="rId4"/>
    <p:sldId id="403" r:id="rId5"/>
    <p:sldId id="404" r:id="rId6"/>
    <p:sldId id="405" r:id="rId7"/>
    <p:sldId id="406" r:id="rId8"/>
    <p:sldId id="291" r:id="rId9"/>
    <p:sldId id="292" r:id="rId10"/>
    <p:sldId id="408" r:id="rId11"/>
    <p:sldId id="409" r:id="rId12"/>
    <p:sldId id="410" r:id="rId13"/>
    <p:sldId id="415" r:id="rId14"/>
    <p:sldId id="411" r:id="rId15"/>
    <p:sldId id="412" r:id="rId16"/>
    <p:sldId id="380" r:id="rId17"/>
    <p:sldId id="413" r:id="rId18"/>
    <p:sldId id="414" r:id="rId19"/>
    <p:sldId id="416" r:id="rId20"/>
    <p:sldId id="35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009900"/>
    <a:srgbClr val="008000"/>
    <a:srgbClr val="0066FF"/>
    <a:srgbClr val="663300"/>
    <a:srgbClr val="CC0066"/>
    <a:srgbClr val="CCFFCC"/>
    <a:srgbClr val="CCFF33"/>
    <a:srgbClr val="66FFFF"/>
    <a:srgbClr val="33CC33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0" autoAdjust="0"/>
    <p:restoredTop sz="81658" autoAdjust="0"/>
  </p:normalViewPr>
  <p:slideViewPr>
    <p:cSldViewPr>
      <p:cViewPr>
        <p:scale>
          <a:sx n="110" d="100"/>
          <a:sy n="110" d="100"/>
        </p:scale>
        <p:origin x="948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0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dPt>
            <c:idx val="0"/>
            <c:explosion val="0"/>
            <c:spPr>
              <a:solidFill>
                <a:srgbClr val="FF0000"/>
              </a:solidFill>
            </c:spPr>
          </c:dPt>
          <c:dPt>
            <c:idx val="1"/>
            <c:explosion val="0"/>
            <c:spPr>
              <a:solidFill>
                <a:srgbClr val="3399FF"/>
              </a:solidFill>
            </c:spPr>
          </c:dPt>
          <c:dPt>
            <c:idx val="2"/>
            <c:explosion val="0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FF9900"/>
              </a:solidFill>
            </c:spPr>
          </c:dPt>
          <c:dLbls>
            <c:dLbl>
              <c:idx val="0"/>
              <c:layout>
                <c:manualLayout>
                  <c:x val="1.4234915256329542E-2"/>
                  <c:y val="-0.64389143444658492"/>
                </c:manualLayout>
              </c:layout>
              <c:spPr/>
              <c:txPr>
                <a:bodyPr rot="0"/>
                <a:lstStyle/>
                <a:p>
                  <a:pPr>
                    <a:defRPr sz="2000"/>
                  </a:pPr>
                  <a:endParaRPr lang="ru-RU"/>
                </a:p>
              </c:txPr>
              <c:showLegendKey val="1"/>
              <c:showPercent val="1"/>
            </c:dLbl>
            <c:dLbl>
              <c:idx val="1"/>
              <c:layout>
                <c:manualLayout>
                  <c:x val="-7.5000000000000552E-2"/>
                  <c:y val="-5.9375246062992125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12%</a:t>
                    </a:r>
                  </a:p>
                </c:rich>
              </c:tx>
              <c:showLegendKey val="1"/>
              <c:showPercent val="1"/>
            </c:dLbl>
            <c:dLbl>
              <c:idx val="2"/>
              <c:layout>
                <c:manualLayout>
                  <c:x val="-6.6666666666666693E-2"/>
                  <c:y val="-0.10312499999999999"/>
                </c:manualLayout>
              </c:layout>
              <c:spPr/>
              <c:txPr>
                <a:bodyPr rot="0"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1"/>
              <c:showPercent val="1"/>
            </c:dLbl>
            <c:dLbl>
              <c:idx val="3"/>
              <c:layout>
                <c:manualLayout>
                  <c:x val="2.0831692913386136E-3"/>
                  <c:y val="-0.11874999999999999"/>
                </c:manualLayout>
              </c:layout>
              <c:showLegendKey val="1"/>
              <c:showVal val="1"/>
              <c:showPercent val="1"/>
            </c:dLbl>
            <c:txPr>
              <a:bodyPr rot="0"/>
              <a:lstStyle/>
              <a:p>
                <a:pPr>
                  <a:defRPr/>
                </a:pPr>
                <a:endParaRPr lang="ru-RU"/>
              </a:p>
            </c:txPr>
            <c:showLegendKey val="1"/>
            <c:showPercent val="1"/>
          </c:dLbls>
          <c:cat>
            <c:strRef>
              <c:f>Лист1!$A$2:$A$4</c:f>
              <c:strCache>
                <c:ptCount val="3"/>
                <c:pt idx="0">
                  <c:v>Налог на доходы физических лиц с доходов, источником которых является налоговый агент, за исключением доходов, в отношении которых исчисление и уплата налога осуществляются в соответствии со статьями 227, 227.1 и 228 НК РФ. На 2023 год - 81,7  млн.руб.   </c:v>
                </c:pt>
                <c:pt idx="1">
                  <c:v>Налог на доходы физических лиц с доходов, источником которых является налоговый агент, за исключением доходов, в отношении которых исчисление и уплата налога осуществляются в соответствии со статьями 227, 227.1 и 228 НК РФ. На 2024 год - 86,0 млн.руб.</c:v>
                </c:pt>
                <c:pt idx="2">
                  <c:v>Налог на доходы физических лиц с доходов, источником которых является налоговый агент, за исключением доходов, в отношении которых исчисление и уплата налога осуществляются в соответствии со статьями 227, 227.1 и 228 НК РФ.  На 2025 год - 90,3 млн. руб.</c:v>
                </c:pt>
              </c:strCache>
            </c:strRef>
          </c:cat>
          <c:val>
            <c:numRef>
              <c:f>Лист1!$B$2:$B$4</c:f>
              <c:numCache>
                <c:formatCode>#,##0.00\ _₽</c:formatCode>
                <c:ptCount val="3"/>
                <c:pt idx="0">
                  <c:v>81.7</c:v>
                </c:pt>
                <c:pt idx="1">
                  <c:v>86</c:v>
                </c:pt>
                <c:pt idx="2">
                  <c:v>90.3</c:v>
                </c:pt>
              </c:numCache>
            </c:numRef>
          </c:val>
        </c:ser>
        <c:firstSliceAng val="17"/>
      </c:pieChart>
    </c:plotArea>
    <c:legend>
      <c:legendPos val="r"/>
      <c:layout>
        <c:manualLayout>
          <c:xMode val="edge"/>
          <c:yMode val="edge"/>
          <c:x val="0.52622445242709648"/>
          <c:y val="0.10868488232812398"/>
          <c:w val="0.47377554757290341"/>
          <c:h val="0.66147972369985208"/>
        </c:manualLayout>
      </c:layout>
      <c:txPr>
        <a:bodyPr/>
        <a:lstStyle/>
        <a:p>
          <a:pPr>
            <a:defRPr sz="800" b="1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8"/>
          <c:dPt>
            <c:idx val="1"/>
            <c:spPr>
              <a:solidFill>
                <a:srgbClr val="FF99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0070C0"/>
              </a:solidFill>
            </c:spPr>
          </c:dPt>
          <c:dPt>
            <c:idx val="5"/>
            <c:spPr>
              <a:solidFill>
                <a:srgbClr val="3399FF"/>
              </a:solidFill>
            </c:spPr>
          </c:dPt>
          <c:dLbls>
            <c:dLbl>
              <c:idx val="1"/>
              <c:layout>
                <c:manualLayout>
                  <c:x val="-4.3720449031605303E-2"/>
                  <c:y val="-0.39633380734494361"/>
                </c:manualLayout>
              </c:layout>
              <c:showLegendKey val="1"/>
              <c:showVal val="1"/>
            </c:dLbl>
            <c:dLbl>
              <c:idx val="2"/>
              <c:layout>
                <c:manualLayout>
                  <c:x val="-4.6603896966489956E-2"/>
                  <c:y val="-0.33375478513258366"/>
                </c:manualLayout>
              </c:layout>
              <c:showLegendKey val="1"/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1">
                  <c:v>ДОХОДЫ ОТ ОКАЗАНИЯ ПЛАТНЫХ УСЛУГ И КОМПЕНСАЦИИ ЗАТРАТ ГОСУДАРСТВА : На 2023- 2025 годы -0,1 млн. руб.</c:v>
                </c:pt>
                <c:pt idx="2">
                  <c:v>ШТРАФЫ, САНКЦИИ, ВОЗМЕЩЕНИЕ УЩЕРБА:  На 2023-2025 годы - 0,02 млн.руб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1">
                  <c:v>0.15</c:v>
                </c:pt>
                <c:pt idx="2">
                  <c:v>0.85</c:v>
                </c:pt>
              </c:numCache>
            </c:numRef>
          </c:val>
        </c:ser>
        <c:firstSliceAng val="143"/>
        <c:holeSize val="51"/>
      </c:doughnutChart>
    </c:plotArea>
    <c:legend>
      <c:legendPos val="r"/>
      <c:legendEntry>
        <c:idx val="0"/>
        <c:delete val="1"/>
      </c:legendEntry>
      <c:legendEntry>
        <c:idx val="1"/>
        <c:txPr>
          <a:bodyPr/>
          <a:lstStyle/>
          <a:p>
            <a:pPr>
              <a:defRPr sz="1400" b="1" baseline="0"/>
            </a:pPr>
            <a:endParaRPr lang="ru-RU"/>
          </a:p>
        </c:txPr>
      </c:legendEntry>
      <c:layout>
        <c:manualLayout>
          <c:xMode val="edge"/>
          <c:yMode val="edge"/>
          <c:x val="0.58872794846709853"/>
          <c:y val="0"/>
          <c:w val="0.39861499578852594"/>
          <c:h val="0.93412941976891262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20"/>
      <c:rotY val="10"/>
      <c:perspective val="0"/>
    </c:view3D>
    <c:plotArea>
      <c:layout>
        <c:manualLayout>
          <c:layoutTarget val="inner"/>
          <c:xMode val="edge"/>
          <c:yMode val="edge"/>
          <c:x val="0"/>
          <c:y val="8.0211873010278559E-2"/>
          <c:w val="0.54518832020997376"/>
          <c:h val="0.806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2"/>
          <c:dPt>
            <c:idx val="0"/>
            <c:explosion val="12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5F1ED4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27229791576747131"/>
                  <c:y val="8.1114756588227269E-2"/>
                </c:manualLayout>
              </c:layout>
              <c:showLegendKey val="1"/>
              <c:showVal val="1"/>
            </c:dLbl>
            <c:dLbl>
              <c:idx val="1"/>
              <c:layout>
                <c:manualLayout>
                  <c:x val="-1.4575974570318632E-3"/>
                  <c:y val="7.3199082605125611E-3"/>
                </c:manualLayout>
              </c:layout>
              <c:showLegendKey val="1"/>
              <c:showVal val="1"/>
            </c:dLbl>
            <c:dLbl>
              <c:idx val="2"/>
              <c:layout>
                <c:manualLayout>
                  <c:x val="0"/>
                  <c:y val="-8.8686665721688762E-2"/>
                </c:manualLayout>
              </c:layout>
              <c:showLegendKey val="1"/>
              <c:showVal val="1"/>
            </c:dLbl>
            <c:dLbl>
              <c:idx val="3"/>
              <c:layout>
                <c:manualLayout>
                  <c:x val="9.7540815024225961E-3"/>
                  <c:y val="-1.3616462794044595E-2"/>
                </c:manualLayout>
              </c:layout>
              <c:showLegendKey val="1"/>
              <c:showVal val="1"/>
            </c:dLbl>
            <c:dLbl>
              <c:idx val="4"/>
              <c:layout>
                <c:manualLayout>
                  <c:x val="9.8773230889864394E-2"/>
                  <c:y val="-4.7979822165353257E-2"/>
                </c:manualLayout>
              </c:layout>
              <c:showLegendKey val="1"/>
              <c:showVal val="1"/>
            </c:dLbl>
            <c:dLbl>
              <c:idx val="5"/>
              <c:layout>
                <c:manualLayout>
                  <c:x val="6.305790403453794E-2"/>
                  <c:y val="-9.3129818270511443E-3"/>
                </c:manualLayout>
              </c:layout>
              <c:showLegendKey val="1"/>
              <c:showVal val="1"/>
            </c:dLbl>
            <c:numFmt formatCode="0.00%" sourceLinked="0"/>
            <c:showLegendKey val="1"/>
            <c:showVal val="1"/>
          </c:dLbls>
          <c:cat>
            <c:strRef>
              <c:f>Лист1!$A$2:$A$7</c:f>
              <c:strCache>
                <c:ptCount val="6"/>
                <c:pt idx="0">
                  <c:v>Дотации на выравнивание бюджетной обеспеченности: на 2023 - 30,7 млн. руб., на 2024 - 31,8 млн.руб., на 2025- 32,9 млн.руб.</c:v>
                </c:pt>
                <c:pt idx="1">
                  <c:v>Субсидии бюджетаи бюджетной системы Российской федерации (межбюджетные субсидии): на 2023 -35,7 млн.руб.</c:v>
                </c:pt>
                <c:pt idx="2">
                  <c:v>Субвенции бюджетам внутригородских муниципальных образований Санкт-Петербурга на выполнение отдельных государственных полномочий Санкт-Петербурга по организации и осуществлению деятельности по опеке и попечительству: на 2023 год- 3,7 млн. руб., на 2024 го</c:v>
                </c:pt>
                <c:pt idx="3">
                  <c:v>Субвенции бюджетам внутригородских муниципальных образований Санкт-Петербурга на выполнение отдельного государственного полномочия по определению должностных лиц, уполномоченных составлять протоколы об административных правонарушений: на 2023 год-  0,008м</c:v>
                </c:pt>
                <c:pt idx="4">
                  <c:v>Субвенции бюджетам внутригородских муниципальных образований Санкт-Петербурга на  содержание ребенка в семье опекуна и приемной семье: на 2023 год - 11,2 млн. руб., на 2024 год-11,8 млн. руб., на 2025- 12,3 млн.руб.</c:v>
                </c:pt>
                <c:pt idx="5">
                  <c:v>Субвенции бюджетам внутригородских муниципальных образований Санкт-Петербурга  на вознаграждение, причитающееся приемному родителю на 2023 год- 6,3 млн. руб., на 2024 год - 6,6 млн.руб., на 2025 год - 6,9 млн.руб.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0.35</c:v>
                </c:pt>
                <c:pt idx="1">
                  <c:v>0.40799999999999997</c:v>
                </c:pt>
                <c:pt idx="2">
                  <c:v>4.2000000000000003E-2</c:v>
                </c:pt>
                <c:pt idx="3">
                  <c:v>9.0000000000000006E-5</c:v>
                </c:pt>
                <c:pt idx="4">
                  <c:v>0.128</c:v>
                </c:pt>
                <c:pt idx="5">
                  <c:v>7.1999999999999995E-2</c:v>
                </c:pt>
              </c:numCache>
            </c:numRef>
          </c:val>
        </c:ser>
      </c:pie3DChart>
    </c:plotArea>
    <c:legend>
      <c:legendPos val="r"/>
      <c:legendEntry>
        <c:idx val="4"/>
        <c:txPr>
          <a:bodyPr/>
          <a:lstStyle/>
          <a:p>
            <a:pPr>
              <a:lnSpc>
                <a:spcPct val="100000"/>
              </a:lnSpc>
              <a:defRPr sz="900" b="1" baseline="0">
                <a:solidFill>
                  <a:schemeClr val="tx1"/>
                </a:solidFill>
                <a:latin typeface="Calibri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4481159577310512"/>
          <c:y val="0.11468122315911258"/>
          <c:w val="0.42973657196950577"/>
          <c:h val="0.86301921114767577"/>
        </c:manualLayout>
      </c:layout>
      <c:txPr>
        <a:bodyPr/>
        <a:lstStyle/>
        <a:p>
          <a:pPr>
            <a:lnSpc>
              <a:spcPct val="100000"/>
            </a:lnSpc>
            <a:defRPr sz="900" b="1" baseline="0">
              <a:latin typeface="Calibri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view3D>
      <c:rotX val="75"/>
      <c:rAngAx val="1"/>
    </c:view3D>
    <c:plotArea>
      <c:layout>
        <c:manualLayout>
          <c:layoutTarget val="inner"/>
          <c:xMode val="edge"/>
          <c:yMode val="edge"/>
          <c:x val="0.20456497214164021"/>
          <c:y val="0.12929321171285971"/>
          <c:w val="0.52288554256138664"/>
          <c:h val="0.857869968538142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 - 126,4 млн.руб.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explosion val="19"/>
          <c:dPt>
            <c:idx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spPr>
              <a:solidFill>
                <a:srgbClr val="00206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2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3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4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5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6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8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9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Lbl>
              <c:idx val="0"/>
              <c:layout>
                <c:manualLayout>
                  <c:x val="0.11218542292362363"/>
                  <c:y val="-2.1217903593410577E-2"/>
                </c:manualLayout>
              </c:layout>
              <c:tx>
                <c:rich>
                  <a:bodyPr/>
                  <a:lstStyle/>
                  <a:p>
                    <a:pPr algn="just">
                      <a:defRPr sz="1000"/>
                    </a:pPr>
                    <a:r>
                      <a:rPr lang="ru-RU" sz="1000" dirty="0" smtClean="0"/>
                      <a:t>О</a:t>
                    </a:r>
                    <a:r>
                      <a:rPr lang="ru-RU" sz="1100" dirty="0" smtClean="0"/>
                      <a:t>бщегосударственные</a:t>
                    </a:r>
                    <a:r>
                      <a:rPr lang="ru-RU" sz="1100" baseline="0" dirty="0" smtClean="0"/>
                      <a:t> </a:t>
                    </a:r>
                    <a:r>
                      <a:rPr lang="ru-RU" sz="1100" dirty="0" smtClean="0"/>
                      <a:t>вопросы</a:t>
                    </a:r>
                    <a:r>
                      <a:rPr lang="ru-RU" sz="1100" dirty="0"/>
                      <a:t>; </a:t>
                    </a:r>
                    <a:endParaRPr lang="ru-RU" sz="1100" dirty="0" smtClean="0"/>
                  </a:p>
                  <a:p>
                    <a:pPr algn="just">
                      <a:defRPr sz="1000"/>
                    </a:pPr>
                    <a:r>
                      <a:rPr lang="ru-RU" sz="1100" dirty="0" smtClean="0"/>
                      <a:t>39,2 </a:t>
                    </a:r>
                    <a:r>
                      <a:rPr lang="ru-RU" sz="1100" dirty="0" smtClean="0"/>
                      <a:t>млн.руб., </a:t>
                    </a:r>
                    <a:r>
                      <a:rPr lang="ru-RU" sz="1100" dirty="0" smtClean="0"/>
                      <a:t>23%</a:t>
                    </a:r>
                    <a:endParaRPr lang="ru-RU" sz="1100" dirty="0"/>
                  </a:p>
                </c:rich>
              </c:tx>
              <c:spPr/>
              <c:showLegendKey val="1"/>
              <c:showVal val="1"/>
              <c:showCatName val="1"/>
              <c:showPercent val="1"/>
            </c:dLbl>
            <c:dLbl>
              <c:idx val="1"/>
              <c:layout>
                <c:manualLayout>
                  <c:x val="5.633487922829522E-2"/>
                  <c:y val="-7.6089666571083125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Национальная безопасность и правоохранительная деятельность; </a:t>
                    </a:r>
                    <a:r>
                      <a:rPr lang="ru-RU" sz="1000" dirty="0" smtClean="0"/>
                      <a:t>0,1млн.руб.;</a:t>
                    </a:r>
                  </a:p>
                  <a:p>
                    <a:r>
                      <a:rPr lang="ru-RU" sz="1000" dirty="0" smtClean="0"/>
                      <a:t> 0,1%</a:t>
                    </a:r>
                    <a:endParaRPr lang="ru-RU" sz="1000" dirty="0"/>
                  </a:p>
                </c:rich>
              </c:tx>
              <c:showLegendKey val="1"/>
              <c:showVal val="1"/>
              <c:showCatName val="1"/>
              <c:showPercent val="1"/>
            </c:dLbl>
            <c:dLbl>
              <c:idx val="2"/>
              <c:layout>
                <c:manualLayout>
                  <c:x val="-1.1210760787827982E-2"/>
                  <c:y val="9.8235703237384661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Н</a:t>
                    </a:r>
                    <a:r>
                      <a:rPr lang="ru-RU" dirty="0" smtClean="0"/>
                      <a:t>ациональная </a:t>
                    </a:r>
                    <a:r>
                      <a:rPr lang="ru-RU" dirty="0"/>
                      <a:t>экономика; </a:t>
                    </a:r>
                    <a:r>
                      <a:rPr lang="ru-RU" dirty="0" smtClean="0"/>
                      <a:t>0,3 млн.руб.; 0,2%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Percent val="1"/>
            </c:dLbl>
            <c:dLbl>
              <c:idx val="3"/>
              <c:layout>
                <c:manualLayout>
                  <c:x val="-0.23545478417916835"/>
                  <c:y val="-6.7568968322941139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 </a:t>
                    </a:r>
                    <a:r>
                      <a:rPr lang="ru-RU" sz="1100" dirty="0" smtClean="0"/>
                      <a:t>Жилищно-коммунальное </a:t>
                    </a:r>
                    <a:r>
                      <a:rPr lang="ru-RU" sz="1100" dirty="0"/>
                      <a:t>хозяйство; </a:t>
                    </a:r>
                    <a:r>
                      <a:rPr lang="ru-RU" sz="1100" dirty="0" smtClean="0"/>
                      <a:t>100,7 </a:t>
                    </a:r>
                    <a:r>
                      <a:rPr lang="ru-RU" sz="1100" dirty="0" smtClean="0"/>
                      <a:t>млн.руб.; </a:t>
                    </a:r>
                    <a:r>
                      <a:rPr lang="ru-RU" sz="1100" dirty="0" smtClean="0"/>
                      <a:t>59</a:t>
                    </a:r>
                    <a:r>
                      <a:rPr lang="ru-RU" sz="1100" baseline="0" dirty="0" smtClean="0"/>
                      <a:t> </a:t>
                    </a:r>
                    <a:r>
                      <a:rPr lang="ru-RU" sz="1100" dirty="0" smtClean="0"/>
                      <a:t>%</a:t>
                    </a:r>
                    <a:endParaRPr lang="ru-RU" sz="1100" dirty="0"/>
                  </a:p>
                </c:rich>
              </c:tx>
              <c:showLegendKey val="1"/>
              <c:showVal val="1"/>
              <c:showCatName val="1"/>
              <c:showPercent val="1"/>
            </c:dLbl>
            <c:dLbl>
              <c:idx val="4"/>
              <c:layout>
                <c:manualLayout>
                  <c:x val="-2.1657373239520718E-3"/>
                  <c:y val="0.25912011370226423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О</a:t>
                    </a:r>
                    <a:r>
                      <a:rPr lang="ru-RU" dirty="0"/>
                      <a:t>храна окружающей среды; </a:t>
                    </a:r>
                    <a:r>
                      <a:rPr lang="ru-RU" dirty="0" smtClean="0"/>
                      <a:t>0,3 </a:t>
                    </a:r>
                    <a:r>
                      <a:rPr lang="ru-RU" dirty="0" smtClean="0"/>
                      <a:t>млн.руб.; </a:t>
                    </a:r>
                    <a:r>
                      <a:rPr lang="ru-RU" dirty="0" smtClean="0"/>
                      <a:t>0,1%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Percent val="1"/>
            </c:dLbl>
            <c:dLbl>
              <c:idx val="5"/>
              <c:layout>
                <c:manualLayout>
                  <c:x val="-2.0928000653738198E-3"/>
                  <c:y val="3.9841657819223067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О</a:t>
                    </a:r>
                    <a:r>
                      <a:rPr lang="ru-RU" dirty="0"/>
                      <a:t>бразование; </a:t>
                    </a:r>
                    <a:r>
                      <a:rPr lang="ru-RU" dirty="0" smtClean="0"/>
                      <a:t>0,2 </a:t>
                    </a:r>
                    <a:r>
                      <a:rPr lang="ru-RU" dirty="0" smtClean="0"/>
                      <a:t>млн.руб.; </a:t>
                    </a:r>
                    <a:r>
                      <a:rPr lang="ru-RU" dirty="0" smtClean="0"/>
                      <a:t>0,1%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Percent val="1"/>
            </c:dLbl>
            <c:dLbl>
              <c:idx val="6"/>
              <c:layout>
                <c:manualLayout>
                  <c:x val="5.1655187991049662E-3"/>
                  <c:y val="-1.0609043527588154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Культура, </a:t>
                    </a:r>
                    <a:r>
                      <a:rPr lang="ru-RU" sz="1000" dirty="0" smtClean="0"/>
                      <a:t>кинематография</a:t>
                    </a:r>
                    <a:r>
                      <a:rPr lang="ru-RU" sz="1000" dirty="0"/>
                      <a:t>; </a:t>
                    </a:r>
                    <a:r>
                      <a:rPr lang="ru-RU" sz="1000" dirty="0" smtClean="0"/>
                      <a:t>9,3 </a:t>
                    </a:r>
                    <a:r>
                      <a:rPr lang="ru-RU" sz="1000" dirty="0" smtClean="0"/>
                      <a:t>млн.руб.-</a:t>
                    </a:r>
                  </a:p>
                  <a:p>
                    <a:r>
                      <a:rPr lang="ru-RU" sz="1000" dirty="0" smtClean="0"/>
                      <a:t> </a:t>
                    </a:r>
                    <a:r>
                      <a:rPr lang="ru-RU" sz="1000" dirty="0" smtClean="0"/>
                      <a:t>6 %</a:t>
                    </a:r>
                    <a:endParaRPr lang="ru-RU" sz="1000" dirty="0"/>
                  </a:p>
                </c:rich>
              </c:tx>
              <c:showLegendKey val="1"/>
              <c:showVal val="1"/>
              <c:showCatName val="1"/>
              <c:showPercent val="1"/>
            </c:dLbl>
            <c:dLbl>
              <c:idx val="7"/>
              <c:layout>
                <c:manualLayout>
                  <c:x val="-8.6457221006665017E-2"/>
                  <c:y val="-4.1818091421566485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С</a:t>
                    </a:r>
                    <a:r>
                      <a:rPr lang="ru-RU" sz="1050" dirty="0" smtClean="0"/>
                      <a:t>оциальная политика; </a:t>
                    </a:r>
                    <a:r>
                      <a:rPr lang="ru-RU" sz="1050" dirty="0" smtClean="0"/>
                      <a:t> 19,0</a:t>
                    </a:r>
                    <a:r>
                      <a:rPr lang="ru-RU" sz="1050" baseline="0" dirty="0" smtClean="0"/>
                      <a:t> </a:t>
                    </a:r>
                    <a:r>
                      <a:rPr lang="ru-RU" sz="1050" dirty="0" smtClean="0"/>
                      <a:t>млн.руб</a:t>
                    </a:r>
                    <a:r>
                      <a:rPr lang="ru-RU" sz="1050" dirty="0" smtClean="0"/>
                      <a:t>.; </a:t>
                    </a:r>
                    <a:r>
                      <a:rPr lang="ru-RU" sz="1050" dirty="0" smtClean="0"/>
                      <a:t>11%</a:t>
                    </a:r>
                    <a:endParaRPr lang="ru-RU" sz="1050" dirty="0"/>
                  </a:p>
                </c:rich>
              </c:tx>
              <c:showLegendKey val="1"/>
              <c:showVal val="1"/>
              <c:showCatName val="1"/>
              <c:showPercent val="1"/>
            </c:dLbl>
            <c:dLbl>
              <c:idx val="8"/>
              <c:layout>
                <c:manualLayout>
                  <c:x val="-1.5544989950611553E-2"/>
                  <c:y val="-1.1649822124645025E-3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Ф</a:t>
                    </a:r>
                    <a:r>
                      <a:rPr lang="ru-RU" dirty="0" smtClean="0"/>
                      <a:t>изическая </a:t>
                    </a:r>
                    <a:r>
                      <a:rPr lang="ru-RU" dirty="0"/>
                      <a:t>культура и </a:t>
                    </a:r>
                    <a:r>
                      <a:rPr lang="ru-RU" dirty="0" smtClean="0"/>
                      <a:t>спорт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 smtClean="0"/>
                      <a:t>0,5млн.руб</a:t>
                    </a:r>
                    <a:r>
                      <a:rPr lang="ru-RU" dirty="0" smtClean="0"/>
                      <a:t>.,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 </a:t>
                    </a:r>
                    <a:r>
                      <a:rPr lang="ru-RU" dirty="0" smtClean="0"/>
                      <a:t>0,3%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Percent val="1"/>
            </c:dLbl>
            <c:dLbl>
              <c:idx val="9"/>
              <c:layout>
                <c:manualLayout>
                  <c:x val="0.18558601385888254"/>
                  <c:y val="1.2232313230877275E-2"/>
                </c:manualLayout>
              </c:layout>
              <c:tx>
                <c:rich>
                  <a:bodyPr/>
                  <a:lstStyle/>
                  <a:p>
                    <a:pPr algn="just">
                      <a:defRPr sz="1000"/>
                    </a:pPr>
                    <a:r>
                      <a:rPr lang="ru-RU" sz="1000" dirty="0" smtClean="0"/>
                      <a:t>С</a:t>
                    </a:r>
                    <a:r>
                      <a:rPr lang="ru-RU" sz="1200" dirty="0" smtClean="0"/>
                      <a:t>редства </a:t>
                    </a:r>
                    <a:r>
                      <a:rPr lang="ru-RU" sz="1200" dirty="0"/>
                      <a:t>массовой </a:t>
                    </a:r>
                    <a:r>
                      <a:rPr lang="ru-RU" sz="1200" dirty="0" smtClean="0"/>
                      <a:t>информации</a:t>
                    </a:r>
                    <a:r>
                      <a:rPr lang="ru-RU" sz="1200" baseline="0" dirty="0" smtClean="0"/>
                      <a:t>           </a:t>
                    </a:r>
                    <a:r>
                      <a:rPr lang="ru-RU" sz="1200" dirty="0" smtClean="0"/>
                      <a:t>0,9 млн.руб.; </a:t>
                    </a:r>
                    <a:r>
                      <a:rPr lang="ru-RU" sz="1200" dirty="0" smtClean="0"/>
                      <a:t>0,5%</a:t>
                    </a:r>
                    <a:endParaRPr lang="ru-RU" sz="1200" dirty="0"/>
                  </a:p>
                </c:rich>
              </c:tx>
              <c:spPr/>
              <c:showLegendKey val="1"/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1"/>
            <c:showVal val="1"/>
            <c:showCatName val="1"/>
            <c:showPercent val="1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   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39.200000000000003</c:v>
                </c:pt>
                <c:pt idx="1">
                  <c:v>0.1</c:v>
                </c:pt>
                <c:pt idx="2">
                  <c:v>0.3</c:v>
                </c:pt>
                <c:pt idx="3">
                  <c:v>100.7</c:v>
                </c:pt>
                <c:pt idx="4">
                  <c:v>0.3</c:v>
                </c:pt>
                <c:pt idx="5">
                  <c:v>0.2</c:v>
                </c:pt>
                <c:pt idx="6">
                  <c:v>9.3000000000000007</c:v>
                </c:pt>
                <c:pt idx="7">
                  <c:v>19</c:v>
                </c:pt>
                <c:pt idx="8">
                  <c:v>0.5</c:v>
                </c:pt>
                <c:pt idx="9">
                  <c:v>0.9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CatName val="1"/>
            <c:showPercent val="1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   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22.9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0"/>
  <c:chart>
    <c:autoTitleDeleted val="1"/>
    <c:plotArea>
      <c:layout>
        <c:manualLayout>
          <c:layoutTarget val="inner"/>
          <c:xMode val="edge"/>
          <c:yMode val="edge"/>
          <c:x val="0.30325073194973712"/>
          <c:y val="6.3176741045866899E-4"/>
          <c:w val="0.59509259259259262"/>
          <c:h val="0.50732871656264089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программы</c:v>
                </c:pt>
              </c:strCache>
            </c:strRef>
          </c:tx>
          <c:spPr>
            <a:solidFill>
              <a:srgbClr val="0066FF"/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план 2023 год</c:v>
                </c:pt>
              </c:strCache>
            </c:strRef>
          </c:cat>
          <c:val>
            <c:numRef>
              <c:f>Лист1!$B$2</c:f>
              <c:numCache>
                <c:formatCode>_-* #,##0.00_р_._-;\-* #,##0.00_р_._-;_-* "-"??_р_._-;_-@_-</c:formatCode>
                <c:ptCount val="1"/>
                <c:pt idx="0">
                  <c:v>0.64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/>
              <c:showVal val="1"/>
            </c:dLbl>
            <c:dLbl>
              <c:idx val="1"/>
              <c:showVal val="1"/>
            </c:dLbl>
            <c:dLbl>
              <c:idx val="2"/>
              <c:showVal val="1"/>
            </c:dLbl>
            <c:delete val="1"/>
          </c:dLbls>
          <c:cat>
            <c:strRef>
              <c:f>Лист1!$A$2</c:f>
              <c:strCache>
                <c:ptCount val="1"/>
                <c:pt idx="0">
                  <c:v>план 2023 год</c:v>
                </c:pt>
              </c:strCache>
            </c:strRef>
          </c:cat>
          <c:val>
            <c:numRef>
              <c:f>Лист1!$C$2</c:f>
              <c:numCache>
                <c:formatCode>_-* #,##0.00_р_._-;\-* #,##0.00_р_._-;_-* "-"??_р_._-;_-@_-</c:formatCode>
                <c:ptCount val="1"/>
                <c:pt idx="0">
                  <c:v>69.8</c:v>
                </c:pt>
              </c:numCache>
            </c:numRef>
          </c:val>
        </c:ser>
        <c:gapWidth val="95"/>
        <c:overlap val="100"/>
        <c:axId val="179427584"/>
        <c:axId val="179433472"/>
      </c:barChart>
      <c:catAx>
        <c:axId val="179427584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179433472"/>
        <c:crosses val="autoZero"/>
        <c:auto val="1"/>
        <c:lblAlgn val="ctr"/>
        <c:lblOffset val="100"/>
      </c:catAx>
      <c:valAx>
        <c:axId val="179433472"/>
        <c:scaling>
          <c:orientation val="minMax"/>
        </c:scaling>
        <c:delete val="1"/>
        <c:axPos val="b"/>
        <c:majorGridlines/>
        <c:numFmt formatCode="_-* #,##0.00_р_._-;\-* #,##0.00_р_._-;_-* &quot;-&quot;??_р_._-;_-@_-" sourceLinked="1"/>
        <c:majorTickMark val="none"/>
        <c:tickLblPos val="none"/>
        <c:crossAx val="17942758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/>
            </a:pPr>
            <a:endParaRPr lang="ru-RU"/>
          </a:p>
        </c:txPr>
      </c:dTable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4.4047865727310405E-2"/>
          <c:y val="0.2663355557392848"/>
          <c:w val="0.45991849108128691"/>
          <c:h val="0.699755187870756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2"/>
            <c:explosion val="20"/>
          </c:dPt>
          <c:dLbls>
            <c:dLbl>
              <c:idx val="0"/>
              <c:layout>
                <c:manualLayout>
                  <c:x val="5.9925864530091633E-2"/>
                  <c:y val="2.1083090250954051E-2"/>
                </c:manualLayout>
              </c:layout>
              <c:showLegendKey val="1"/>
              <c:showPercent val="1"/>
            </c:dLbl>
            <c:dLbl>
              <c:idx val="1"/>
              <c:layout>
                <c:manualLayout>
                  <c:x val="-9.2284558180227544E-2"/>
                  <c:y val="0.21089662518118141"/>
                </c:manualLayout>
              </c:layout>
              <c:showLegendKey val="1"/>
              <c:showPercent val="1"/>
            </c:dLbl>
            <c:dLbl>
              <c:idx val="2"/>
              <c:layout>
                <c:manualLayout>
                  <c:x val="-2.085157940783721E-2"/>
                  <c:y val="3.1695444692191821E-2"/>
                </c:manualLayout>
              </c:layout>
              <c:showLegendKey val="1"/>
              <c:showPercent val="1"/>
            </c:dLbl>
            <c:dLbl>
              <c:idx val="3"/>
              <c:layout>
                <c:manualLayout>
                  <c:x val="-1.3163362803333793E-2"/>
                  <c:y val="0.11816435770702489"/>
                </c:manualLayout>
              </c:layout>
              <c:showLegendKey val="1"/>
              <c:showPercent val="1"/>
            </c:dLbl>
            <c:dLbl>
              <c:idx val="4"/>
              <c:layout>
                <c:manualLayout>
                  <c:x val="-3.2416367361974632E-2"/>
                  <c:y val="1.1315603175874498E-2"/>
                </c:manualLayout>
              </c:layout>
              <c:showLegendKey val="1"/>
              <c:showPercent val="1"/>
            </c:dLbl>
            <c:dLbl>
              <c:idx val="5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dLbl>
              <c:idx val="6"/>
              <c:layout>
                <c:manualLayout>
                  <c:x val="-4.9930354100474333E-3"/>
                  <c:y val="-1.1407647212325261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1"/>
              <c:showPercent val="1"/>
            </c:dLbl>
            <c:dLbl>
              <c:idx val="7"/>
              <c:layout>
                <c:manualLayout>
                  <c:x val="-2.7304070543813703E-3"/>
                  <c:y val="-3.0720423828876887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1"/>
              <c:showPercent val="1"/>
            </c:dLbl>
            <c:dLbl>
              <c:idx val="8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showLegendKey val="1"/>
            <c:showPercent val="1"/>
            <c:showLeaderLines val="1"/>
          </c:dLbls>
          <c:cat>
            <c:strRef>
              <c:f>Лист1!$A$2:$A$9</c:f>
              <c:strCache>
                <c:ptCount val="8"/>
                <c:pt idx="0">
                  <c:v>Профессиональная подготовка, переподготовка и повышение квалификации -  0,1 млн. руб.</c:v>
                </c:pt>
                <c:pt idx="1">
                  <c:v>Расходы на организацию и проведение досуговых мероприятий для детей и подростков - 0,2 млн. руб.</c:v>
                </c:pt>
                <c:pt idx="2">
                  <c:v>Расходы на участие в профилактике терроризма и экстремизма- 0,08 млн. руб.</c:v>
                </c:pt>
                <c:pt idx="3">
                  <c:v> Расходы на участие в деятельности по профилактике правонарушений- 0,03 млн. руб.</c:v>
                </c:pt>
                <c:pt idx="4">
                  <c:v>Расходы на участие в деятельности по профилактике наркомании - 0,03 млн.руб.</c:v>
                </c:pt>
                <c:pt idx="5">
                  <c:v>Расходы по участию в реализации мер по профилактике детского дорожного травматизма - 0,1 млн.руб.</c:v>
                </c:pt>
                <c:pt idx="6">
                  <c:v> Расходы по участию в реализации мер по охране здоровья граждан от воздействия окружающего 
табачного дыма и последствий потребления табака - 0,03 млн. руб.</c:v>
                </c:pt>
                <c:pt idx="7">
                  <c:v> Расходы на организацию комплексных мероприятий по участию в создании условий для 
реализации мер, направленных на укрепление межнационального и межконфессионального согласия - 0,03 млн. руб.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 formatCode="0.0%">
                  <c:v>0.16700000000000001</c:v>
                </c:pt>
                <c:pt idx="1">
                  <c:v>0.33300000000000024</c:v>
                </c:pt>
                <c:pt idx="2">
                  <c:v>0.13300000000000001</c:v>
                </c:pt>
                <c:pt idx="3">
                  <c:v>0.05</c:v>
                </c:pt>
                <c:pt idx="4" formatCode="0.0%">
                  <c:v>0.05</c:v>
                </c:pt>
                <c:pt idx="5" formatCode="0.0%">
                  <c:v>0.16700000000000001</c:v>
                </c:pt>
                <c:pt idx="6" formatCode="0.0%">
                  <c:v>0.05</c:v>
                </c:pt>
                <c:pt idx="7" formatCode="0.0%">
                  <c:v>0.05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2762181291728483"/>
          <c:y val="1.1895323319054055E-2"/>
          <c:w val="0.4683596951696849"/>
          <c:h val="0.97411741408241792"/>
        </c:manualLayout>
      </c:layout>
      <c:txPr>
        <a:bodyPr/>
        <a:lstStyle/>
        <a:p>
          <a:pPr>
            <a:defRPr sz="900" b="1">
              <a:effectLst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6191342238114227E-2"/>
          <c:y val="0.38332179956543905"/>
          <c:w val="0.40331416197516018"/>
          <c:h val="0.612340387534601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7"/>
          <c:dLbls>
            <c:dLbl>
              <c:idx val="0"/>
              <c:layout>
                <c:manualLayout>
                  <c:x val="-1.234028090310102E-2"/>
                  <c:y val="-3.0252887162544286E-2"/>
                </c:manualLayout>
              </c:layout>
              <c:showLegendKey val="1"/>
              <c:showPercent val="1"/>
            </c:dLbl>
            <c:dLbl>
              <c:idx val="1"/>
              <c:layout>
                <c:manualLayout>
                  <c:x val="-1.185652086362308E-2"/>
                  <c:y val="-3.9164583147304807E-3"/>
                </c:manualLayout>
              </c:layout>
              <c:showLegendKey val="1"/>
              <c:showPercent val="1"/>
            </c:dLbl>
            <c:dLbl>
              <c:idx val="2"/>
              <c:layout>
                <c:manualLayout>
                  <c:x val="-1.3478654102543414E-2"/>
                  <c:y val="3.8360009822305564E-2"/>
                </c:manualLayout>
              </c:layout>
              <c:showLegendKey val="1"/>
              <c:showPercent val="1"/>
            </c:dLbl>
            <c:dLbl>
              <c:idx val="3"/>
              <c:layout>
                <c:manualLayout>
                  <c:x val="-3.8228754816221518E-2"/>
                  <c:y val="5.8105820460159906E-2"/>
                </c:manualLayout>
              </c:layout>
              <c:showLegendKey val="1"/>
              <c:showPercent val="1"/>
            </c:dLbl>
            <c:showLegendKey val="1"/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Расходы на выплату пенсии за выслугу лет лицам, замещавшим муниципальные должности и должности муниципальной службы -                          0,8 млн. руб.</c:v>
                </c:pt>
                <c:pt idx="1">
                  <c:v>Расходы на предоставление доплат к пенсии лицам, замещавшим муниципальные должности и должности муниципальной службы -                                                          0,9  млн. руб.</c:v>
                </c:pt>
                <c:pt idx="2">
                  <c:v>Расходы на исполнение государственного полномочия по выплате денежных средств на 
содержание ребенка в семье опекуна и            приемной семье - 8,5 млн.руб.</c:v>
                </c:pt>
                <c:pt idx="3">
                  <c:v>Расходы на исполнение государственного полномочия по выплате денежных средств на 
вознаграждение приемным родителям-                  5,2 млн. руб.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5.1999999999999998E-2</c:v>
                </c:pt>
                <c:pt idx="1">
                  <c:v>5.8000000000000003E-2</c:v>
                </c:pt>
                <c:pt idx="2">
                  <c:v>0.55200000000000005</c:v>
                </c:pt>
                <c:pt idx="3">
                  <c:v>0.33800000000000024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276218129172846"/>
          <c:y val="3.0219465575998646E-2"/>
          <c:w val="0.45104492661470386"/>
          <c:h val="0.93411316486590723"/>
        </c:manualLayout>
      </c:layout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c:spPr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0F3608-C8C4-4A50-A57B-53E3FD743396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90CD86-A4A7-4302-8664-0F2B2E807C00}">
      <dgm:prSet phldrT="[Текст]"/>
      <dgm:spPr/>
      <dgm:t>
        <a:bodyPr/>
        <a:lstStyle/>
        <a:p>
          <a:r>
            <a:rPr lang="ru-RU" dirty="0" smtClean="0"/>
            <a:t>Доходы бюджета</a:t>
          </a:r>
          <a:endParaRPr lang="ru-RU" dirty="0"/>
        </a:p>
      </dgm:t>
    </dgm:pt>
    <dgm:pt modelId="{2EAB5300-5021-405F-8C9A-E4AD29EAE50A}" type="parTrans" cxnId="{C900E8BE-55F3-450A-9B49-0FE9525ED9D1}">
      <dgm:prSet/>
      <dgm:spPr/>
      <dgm:t>
        <a:bodyPr/>
        <a:lstStyle/>
        <a:p>
          <a:endParaRPr lang="ru-RU"/>
        </a:p>
      </dgm:t>
    </dgm:pt>
    <dgm:pt modelId="{B3CAEDA6-D1A6-474E-8F9A-754B3B665039}" type="sibTrans" cxnId="{C900E8BE-55F3-450A-9B49-0FE9525ED9D1}">
      <dgm:prSet/>
      <dgm:spPr/>
      <dgm:t>
        <a:bodyPr/>
        <a:lstStyle/>
        <a:p>
          <a:endParaRPr lang="ru-RU"/>
        </a:p>
      </dgm:t>
    </dgm:pt>
    <dgm:pt modelId="{04C47CD2-37E7-4E77-8F5D-874497352B39}">
      <dgm:prSet phldrT="[Текст]"/>
      <dgm:spPr/>
      <dgm:t>
        <a:bodyPr/>
        <a:lstStyle/>
        <a:p>
          <a:pPr algn="ctr"/>
          <a:r>
            <a:rPr lang="ru-RU" dirty="0" smtClean="0"/>
            <a:t>На 2023 </a:t>
          </a:r>
          <a:r>
            <a:rPr lang="ru-RU" dirty="0" smtClean="0"/>
            <a:t>год-169,4 </a:t>
          </a:r>
          <a:r>
            <a:rPr lang="ru-RU" dirty="0" err="1" smtClean="0"/>
            <a:t>млн.руб</a:t>
          </a:r>
          <a:endParaRPr lang="ru-RU" dirty="0" smtClean="0"/>
        </a:p>
        <a:p>
          <a:pPr algn="ctr"/>
          <a:r>
            <a:rPr lang="ru-RU" dirty="0" smtClean="0"/>
            <a:t>На 2024 год </a:t>
          </a:r>
          <a:r>
            <a:rPr lang="ru-RU" dirty="0" smtClean="0"/>
            <a:t>-140,2 млн.руб.</a:t>
          </a:r>
        </a:p>
        <a:p>
          <a:pPr algn="l"/>
          <a:r>
            <a:rPr lang="ru-RU" dirty="0" smtClean="0"/>
            <a:t>На 2025 год –146,5 млн.руб.</a:t>
          </a:r>
          <a:endParaRPr lang="ru-RU" dirty="0"/>
        </a:p>
      </dgm:t>
    </dgm:pt>
    <dgm:pt modelId="{D63448D9-73D0-4D7C-BA8D-AF2ACC67A0F2}" type="parTrans" cxnId="{739D5B31-923C-4C7E-8675-B217F1E0D16A}">
      <dgm:prSet/>
      <dgm:spPr/>
      <dgm:t>
        <a:bodyPr/>
        <a:lstStyle/>
        <a:p>
          <a:endParaRPr lang="ru-RU"/>
        </a:p>
      </dgm:t>
    </dgm:pt>
    <dgm:pt modelId="{E398CC7E-A452-42CE-B236-2A9B2DEA19D6}" type="sibTrans" cxnId="{739D5B31-923C-4C7E-8675-B217F1E0D16A}">
      <dgm:prSet/>
      <dgm:spPr/>
      <dgm:t>
        <a:bodyPr/>
        <a:lstStyle/>
        <a:p>
          <a:endParaRPr lang="ru-RU"/>
        </a:p>
      </dgm:t>
    </dgm:pt>
    <dgm:pt modelId="{8BD06CFB-1A5D-4798-A367-EC475825102B}">
      <dgm:prSet phldrT="[Текст]"/>
      <dgm:spPr/>
      <dgm:t>
        <a:bodyPr/>
        <a:lstStyle/>
        <a:p>
          <a:r>
            <a:rPr lang="ru-RU" dirty="0" smtClean="0"/>
            <a:t>Расходы бюджета</a:t>
          </a:r>
          <a:endParaRPr lang="ru-RU" dirty="0"/>
        </a:p>
      </dgm:t>
    </dgm:pt>
    <dgm:pt modelId="{4555B934-0B24-41C9-86D0-CD800EADFD7F}" type="parTrans" cxnId="{91EB6180-137A-4B0E-B318-BDC350EF671F}">
      <dgm:prSet/>
      <dgm:spPr/>
      <dgm:t>
        <a:bodyPr/>
        <a:lstStyle/>
        <a:p>
          <a:endParaRPr lang="ru-RU"/>
        </a:p>
      </dgm:t>
    </dgm:pt>
    <dgm:pt modelId="{A5BBD080-E1DA-4022-B5F8-D42991FD5940}" type="sibTrans" cxnId="{91EB6180-137A-4B0E-B318-BDC350EF671F}">
      <dgm:prSet/>
      <dgm:spPr/>
      <dgm:t>
        <a:bodyPr/>
        <a:lstStyle/>
        <a:p>
          <a:endParaRPr lang="ru-RU"/>
        </a:p>
      </dgm:t>
    </dgm:pt>
    <dgm:pt modelId="{7C149098-9373-4479-B190-AE0944C73B13}">
      <dgm:prSet phldrT="[Текст]"/>
      <dgm:spPr/>
      <dgm:t>
        <a:bodyPr/>
        <a:lstStyle/>
        <a:p>
          <a:pPr algn="ctr"/>
          <a:r>
            <a:rPr lang="ru-RU" dirty="0" smtClean="0"/>
            <a:t>Дефицит </a:t>
          </a:r>
        </a:p>
        <a:p>
          <a:pPr algn="l"/>
          <a:r>
            <a:rPr lang="ru-RU" dirty="0" smtClean="0"/>
            <a:t>На 2023 </a:t>
          </a:r>
          <a:r>
            <a:rPr lang="ru-RU" dirty="0" smtClean="0"/>
            <a:t>год – 1,12 </a:t>
          </a:r>
          <a:r>
            <a:rPr lang="ru-RU" dirty="0" smtClean="0"/>
            <a:t>млн.руб.                На 2024 </a:t>
          </a:r>
          <a:r>
            <a:rPr lang="ru-RU" dirty="0" smtClean="0"/>
            <a:t>год – 0,24 млн. руб.</a:t>
          </a:r>
        </a:p>
        <a:p>
          <a:pPr algn="l"/>
          <a:r>
            <a:rPr lang="ru-RU" dirty="0" smtClean="0"/>
            <a:t>На 2024 год – 0,41 млн.руб.                          </a:t>
          </a:r>
          <a:endParaRPr lang="ru-RU" dirty="0" smtClean="0"/>
        </a:p>
        <a:p>
          <a:pPr algn="ctr"/>
          <a:endParaRPr lang="ru-RU" dirty="0"/>
        </a:p>
      </dgm:t>
    </dgm:pt>
    <dgm:pt modelId="{19B35E05-59B6-4CC2-9615-603D4292380A}" type="parTrans" cxnId="{A244CAA2-1A93-4712-83E7-BC369E6FC9D3}">
      <dgm:prSet/>
      <dgm:spPr/>
      <dgm:t>
        <a:bodyPr/>
        <a:lstStyle/>
        <a:p>
          <a:endParaRPr lang="ru-RU"/>
        </a:p>
      </dgm:t>
    </dgm:pt>
    <dgm:pt modelId="{AF77F97C-8A16-4867-9BD5-917303C210D5}" type="sibTrans" cxnId="{A244CAA2-1A93-4712-83E7-BC369E6FC9D3}">
      <dgm:prSet/>
      <dgm:spPr/>
      <dgm:t>
        <a:bodyPr/>
        <a:lstStyle/>
        <a:p>
          <a:endParaRPr lang="ru-RU"/>
        </a:p>
      </dgm:t>
    </dgm:pt>
    <dgm:pt modelId="{B22B407A-1446-4ED6-BFAB-4933A2779BD7}">
      <dgm:prSet/>
      <dgm:spPr/>
      <dgm:t>
        <a:bodyPr/>
        <a:lstStyle/>
        <a:p>
          <a:pPr algn="l"/>
          <a:r>
            <a:rPr lang="ru-RU" dirty="0" smtClean="0"/>
            <a:t>На 2023 </a:t>
          </a:r>
          <a:r>
            <a:rPr lang="ru-RU" dirty="0" smtClean="0"/>
            <a:t>год – 170,5 млн.руб</a:t>
          </a:r>
          <a:r>
            <a:rPr lang="ru-RU" dirty="0" smtClean="0"/>
            <a:t>.</a:t>
          </a:r>
        </a:p>
        <a:p>
          <a:pPr algn="l"/>
          <a:r>
            <a:rPr lang="ru-RU" dirty="0" smtClean="0"/>
            <a:t>На 2024 год </a:t>
          </a:r>
          <a:r>
            <a:rPr lang="ru-RU" dirty="0" smtClean="0"/>
            <a:t> - 140,4 млн.руб.</a:t>
          </a:r>
        </a:p>
        <a:p>
          <a:pPr algn="l"/>
          <a:r>
            <a:rPr lang="ru-RU" dirty="0" smtClean="0"/>
            <a:t>На 2025 год – 146,9 млн.руб.</a:t>
          </a:r>
          <a:endParaRPr lang="ru-RU" dirty="0"/>
        </a:p>
      </dgm:t>
    </dgm:pt>
    <dgm:pt modelId="{D5B7932A-2FAF-46D2-B6AC-C2B5A9FD3C67}" type="parTrans" cxnId="{1C1B6A27-CCE7-468D-B3EA-0F5EC254D904}">
      <dgm:prSet/>
      <dgm:spPr/>
      <dgm:t>
        <a:bodyPr/>
        <a:lstStyle/>
        <a:p>
          <a:endParaRPr lang="ru-RU"/>
        </a:p>
      </dgm:t>
    </dgm:pt>
    <dgm:pt modelId="{E802793F-D8B5-4558-9C39-F4613454C28A}" type="sibTrans" cxnId="{1C1B6A27-CCE7-468D-B3EA-0F5EC254D904}">
      <dgm:prSet/>
      <dgm:spPr/>
      <dgm:t>
        <a:bodyPr/>
        <a:lstStyle/>
        <a:p>
          <a:endParaRPr lang="ru-RU"/>
        </a:p>
      </dgm:t>
    </dgm:pt>
    <dgm:pt modelId="{A3E1E78C-2D5E-4401-9CEA-DA4CE4905B38}" type="pres">
      <dgm:prSet presAssocID="{B90F3608-C8C4-4A50-A57B-53E3FD743396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B90ED0-B362-425E-873C-E9DEFABCB85F}" type="pres">
      <dgm:prSet presAssocID="{B90F3608-C8C4-4A50-A57B-53E3FD743396}" presName="dummyMaxCanvas" presStyleCnt="0"/>
      <dgm:spPr/>
    </dgm:pt>
    <dgm:pt modelId="{A7250C91-25C1-4E0A-9F2F-9ECB8744BA49}" type="pres">
      <dgm:prSet presAssocID="{B90F3608-C8C4-4A50-A57B-53E3FD743396}" presName="parentComposite" presStyleCnt="0"/>
      <dgm:spPr/>
    </dgm:pt>
    <dgm:pt modelId="{DABBB185-FD4B-4B56-ADCB-6F2EE5E99A89}" type="pres">
      <dgm:prSet presAssocID="{B90F3608-C8C4-4A50-A57B-53E3FD743396}" presName="parent1" presStyleLbl="alignAccFollowNode1" presStyleIdx="0" presStyleCnt="4" custLinFactNeighborX="5243" custLinFactNeighborY="28551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B5827228-5468-4312-B7EC-A0AC024E7E40}" type="pres">
      <dgm:prSet presAssocID="{B90F3608-C8C4-4A50-A57B-53E3FD743396}" presName="parent2" presStyleLbl="alignAccFollowNode1" presStyleIdx="1" presStyleCnt="4" custLinFactNeighborX="-413" custLinFactNeighborY="28551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457F836A-447E-4D91-8620-041ED145236C}" type="pres">
      <dgm:prSet presAssocID="{B90F3608-C8C4-4A50-A57B-53E3FD743396}" presName="childrenComposite" presStyleCnt="0"/>
      <dgm:spPr/>
    </dgm:pt>
    <dgm:pt modelId="{B79E4029-A683-43C1-8008-E5015DCDC5C5}" type="pres">
      <dgm:prSet presAssocID="{B90F3608-C8C4-4A50-A57B-53E3FD743396}" presName="dummyMaxCanvas_ChildArea" presStyleCnt="0"/>
      <dgm:spPr/>
    </dgm:pt>
    <dgm:pt modelId="{F931181C-2310-439D-86E0-B2229480F8E8}" type="pres">
      <dgm:prSet presAssocID="{B90F3608-C8C4-4A50-A57B-53E3FD743396}" presName="fulcrum" presStyleLbl="alignAccFollowNode1" presStyleIdx="2" presStyleCnt="4"/>
      <dgm:spPr/>
    </dgm:pt>
    <dgm:pt modelId="{DA7D71CE-C201-4882-9511-3478CFE5054E}" type="pres">
      <dgm:prSet presAssocID="{B90F3608-C8C4-4A50-A57B-53E3FD743396}" presName="balance_12" presStyleLbl="alignAccFollowNode1" presStyleIdx="3" presStyleCnt="4">
        <dgm:presLayoutVars>
          <dgm:bulletEnabled val="1"/>
        </dgm:presLayoutVars>
      </dgm:prSet>
      <dgm:spPr/>
    </dgm:pt>
    <dgm:pt modelId="{5EBA8A5F-6FE8-4526-82A2-934BCEF10F89}" type="pres">
      <dgm:prSet presAssocID="{B90F3608-C8C4-4A50-A57B-53E3FD743396}" presName="right_12_1" presStyleLbl="node1" presStyleIdx="0" presStyleCnt="3" custScaleX="124907" custLinFactNeighborX="708" custLinFactNeighborY="-2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268D2-6742-4ACC-8DA4-48AEEC632785}" type="pres">
      <dgm:prSet presAssocID="{B90F3608-C8C4-4A50-A57B-53E3FD743396}" presName="right_12_2" presStyleLbl="node1" presStyleIdx="1" presStyleCnt="3" custScaleX="117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8B781E-050E-4FCE-ABB2-4E58D21054B1}" type="pres">
      <dgm:prSet presAssocID="{B90F3608-C8C4-4A50-A57B-53E3FD743396}" presName="left_12_1" presStyleLbl="node1" presStyleIdx="2" presStyleCnt="3" custLinFactNeighborX="-2751" custLinFactNeighborY="-63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E50BD9-4E6C-4FD3-A1BB-CAF0AA5A3252}" type="presOf" srcId="{04C47CD2-37E7-4E77-8F5D-874497352B39}" destId="{D38B781E-050E-4FCE-ABB2-4E58D21054B1}" srcOrd="0" destOrd="0" presId="urn:microsoft.com/office/officeart/2005/8/layout/balance1"/>
    <dgm:cxn modelId="{6F415087-7FDB-4EB1-A1ED-283F4F05EA1F}" type="presOf" srcId="{8BD06CFB-1A5D-4798-A367-EC475825102B}" destId="{B5827228-5468-4312-B7EC-A0AC024E7E40}" srcOrd="0" destOrd="0" presId="urn:microsoft.com/office/officeart/2005/8/layout/balance1"/>
    <dgm:cxn modelId="{A244CAA2-1A93-4712-83E7-BC369E6FC9D3}" srcId="{8BD06CFB-1A5D-4798-A367-EC475825102B}" destId="{7C149098-9373-4479-B190-AE0944C73B13}" srcOrd="0" destOrd="0" parTransId="{19B35E05-59B6-4CC2-9615-603D4292380A}" sibTransId="{AF77F97C-8A16-4867-9BD5-917303C210D5}"/>
    <dgm:cxn modelId="{80D31C9B-FD7E-40D4-B4F2-6E752ADA6260}" type="presOf" srcId="{7C149098-9373-4479-B190-AE0944C73B13}" destId="{5EBA8A5F-6FE8-4526-82A2-934BCEF10F89}" srcOrd="0" destOrd="0" presId="urn:microsoft.com/office/officeart/2005/8/layout/balance1"/>
    <dgm:cxn modelId="{91EB6180-137A-4B0E-B318-BDC350EF671F}" srcId="{B90F3608-C8C4-4A50-A57B-53E3FD743396}" destId="{8BD06CFB-1A5D-4798-A367-EC475825102B}" srcOrd="1" destOrd="0" parTransId="{4555B934-0B24-41C9-86D0-CD800EADFD7F}" sibTransId="{A5BBD080-E1DA-4022-B5F8-D42991FD5940}"/>
    <dgm:cxn modelId="{739D5B31-923C-4C7E-8675-B217F1E0D16A}" srcId="{7190CD86-A4A7-4302-8664-0F2B2E807C00}" destId="{04C47CD2-37E7-4E77-8F5D-874497352B39}" srcOrd="0" destOrd="0" parTransId="{D63448D9-73D0-4D7C-BA8D-AF2ACC67A0F2}" sibTransId="{E398CC7E-A452-42CE-B236-2A9B2DEA19D6}"/>
    <dgm:cxn modelId="{F0540EA2-668E-4881-988D-CFD235ABB07E}" type="presOf" srcId="{B22B407A-1446-4ED6-BFAB-4933A2779BD7}" destId="{FED268D2-6742-4ACC-8DA4-48AEEC632785}" srcOrd="0" destOrd="0" presId="urn:microsoft.com/office/officeart/2005/8/layout/balance1"/>
    <dgm:cxn modelId="{C900E8BE-55F3-450A-9B49-0FE9525ED9D1}" srcId="{B90F3608-C8C4-4A50-A57B-53E3FD743396}" destId="{7190CD86-A4A7-4302-8664-0F2B2E807C00}" srcOrd="0" destOrd="0" parTransId="{2EAB5300-5021-405F-8C9A-E4AD29EAE50A}" sibTransId="{B3CAEDA6-D1A6-474E-8F9A-754B3B665039}"/>
    <dgm:cxn modelId="{C5F17442-5545-4784-99D7-0733134ADBBB}" type="presOf" srcId="{B90F3608-C8C4-4A50-A57B-53E3FD743396}" destId="{A3E1E78C-2D5E-4401-9CEA-DA4CE4905B38}" srcOrd="0" destOrd="0" presId="urn:microsoft.com/office/officeart/2005/8/layout/balance1"/>
    <dgm:cxn modelId="{3F0D00E4-33DE-49D3-9F55-9D96A5234E5A}" type="presOf" srcId="{7190CD86-A4A7-4302-8664-0F2B2E807C00}" destId="{DABBB185-FD4B-4B56-ADCB-6F2EE5E99A89}" srcOrd="0" destOrd="0" presId="urn:microsoft.com/office/officeart/2005/8/layout/balance1"/>
    <dgm:cxn modelId="{1C1B6A27-CCE7-468D-B3EA-0F5EC254D904}" srcId="{8BD06CFB-1A5D-4798-A367-EC475825102B}" destId="{B22B407A-1446-4ED6-BFAB-4933A2779BD7}" srcOrd="1" destOrd="0" parTransId="{D5B7932A-2FAF-46D2-B6AC-C2B5A9FD3C67}" sibTransId="{E802793F-D8B5-4558-9C39-F4613454C28A}"/>
    <dgm:cxn modelId="{0651CC3E-FC09-4402-A62E-C0173003B323}" type="presParOf" srcId="{A3E1E78C-2D5E-4401-9CEA-DA4CE4905B38}" destId="{36B90ED0-B362-425E-873C-E9DEFABCB85F}" srcOrd="0" destOrd="0" presId="urn:microsoft.com/office/officeart/2005/8/layout/balance1"/>
    <dgm:cxn modelId="{152067BF-9E2C-4BC1-8A35-0BBBD16C1B86}" type="presParOf" srcId="{A3E1E78C-2D5E-4401-9CEA-DA4CE4905B38}" destId="{A7250C91-25C1-4E0A-9F2F-9ECB8744BA49}" srcOrd="1" destOrd="0" presId="urn:microsoft.com/office/officeart/2005/8/layout/balance1"/>
    <dgm:cxn modelId="{A8687A66-11A8-4BE0-803F-04CFE85F62CC}" type="presParOf" srcId="{A7250C91-25C1-4E0A-9F2F-9ECB8744BA49}" destId="{DABBB185-FD4B-4B56-ADCB-6F2EE5E99A89}" srcOrd="0" destOrd="0" presId="urn:microsoft.com/office/officeart/2005/8/layout/balance1"/>
    <dgm:cxn modelId="{89EB3AE0-9179-49BD-B62F-70F6F39A6DC9}" type="presParOf" srcId="{A7250C91-25C1-4E0A-9F2F-9ECB8744BA49}" destId="{B5827228-5468-4312-B7EC-A0AC024E7E40}" srcOrd="1" destOrd="0" presId="urn:microsoft.com/office/officeart/2005/8/layout/balance1"/>
    <dgm:cxn modelId="{6E3256B2-2F82-46A3-9CB7-75C1403E2D69}" type="presParOf" srcId="{A3E1E78C-2D5E-4401-9CEA-DA4CE4905B38}" destId="{457F836A-447E-4D91-8620-041ED145236C}" srcOrd="2" destOrd="0" presId="urn:microsoft.com/office/officeart/2005/8/layout/balance1"/>
    <dgm:cxn modelId="{184DE9D2-8124-4A14-8210-78A19F02075D}" type="presParOf" srcId="{457F836A-447E-4D91-8620-041ED145236C}" destId="{B79E4029-A683-43C1-8008-E5015DCDC5C5}" srcOrd="0" destOrd="0" presId="urn:microsoft.com/office/officeart/2005/8/layout/balance1"/>
    <dgm:cxn modelId="{29010BDE-28CE-4236-B717-83F5EE45A893}" type="presParOf" srcId="{457F836A-447E-4D91-8620-041ED145236C}" destId="{F931181C-2310-439D-86E0-B2229480F8E8}" srcOrd="1" destOrd="0" presId="urn:microsoft.com/office/officeart/2005/8/layout/balance1"/>
    <dgm:cxn modelId="{AC424469-56EA-4762-9C9C-D6F821EA008B}" type="presParOf" srcId="{457F836A-447E-4D91-8620-041ED145236C}" destId="{DA7D71CE-C201-4882-9511-3478CFE5054E}" srcOrd="2" destOrd="0" presId="urn:microsoft.com/office/officeart/2005/8/layout/balance1"/>
    <dgm:cxn modelId="{E7CB514F-9C63-46EC-8F7C-E4D3FF756DCC}" type="presParOf" srcId="{457F836A-447E-4D91-8620-041ED145236C}" destId="{5EBA8A5F-6FE8-4526-82A2-934BCEF10F89}" srcOrd="3" destOrd="0" presId="urn:microsoft.com/office/officeart/2005/8/layout/balance1"/>
    <dgm:cxn modelId="{A54D611C-894E-47BB-9BD0-975FE84A9B34}" type="presParOf" srcId="{457F836A-447E-4D91-8620-041ED145236C}" destId="{FED268D2-6742-4ACC-8DA4-48AEEC632785}" srcOrd="4" destOrd="0" presId="urn:microsoft.com/office/officeart/2005/8/layout/balance1"/>
    <dgm:cxn modelId="{C522EC1E-9F7B-41E4-9244-3399B0185B77}" type="presParOf" srcId="{457F836A-447E-4D91-8620-041ED145236C}" destId="{D38B781E-050E-4FCE-ABB2-4E58D21054B1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951877-A494-4E1C-B691-0361BC0FE336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C88D6D-A179-4234-8637-4730CDB9FA1C}">
      <dgm:prSet phldrT="[Текст]"/>
      <dgm:spPr/>
      <dgm:t>
        <a:bodyPr/>
        <a:lstStyle/>
        <a:p>
          <a:r>
            <a:rPr lang="ru-RU" dirty="0" smtClean="0"/>
            <a:t>БЛАГОУСТРОЙСТВО</a:t>
          </a:r>
          <a:endParaRPr lang="ru-RU" dirty="0"/>
        </a:p>
      </dgm:t>
    </dgm:pt>
    <dgm:pt modelId="{345617EE-08CF-4167-BC1A-8B4C169D348D}" type="parTrans" cxnId="{FFFE4B62-738F-4C8E-9480-2CE2E25E7016}">
      <dgm:prSet/>
      <dgm:spPr/>
      <dgm:t>
        <a:bodyPr/>
        <a:lstStyle/>
        <a:p>
          <a:endParaRPr lang="ru-RU"/>
        </a:p>
      </dgm:t>
    </dgm:pt>
    <dgm:pt modelId="{6A2E104B-EFC3-4BA8-84B6-A7AE7CCF008D}" type="sibTrans" cxnId="{FFFE4B62-738F-4C8E-9480-2CE2E25E7016}">
      <dgm:prSet/>
      <dgm:spPr/>
      <dgm:t>
        <a:bodyPr/>
        <a:lstStyle/>
        <a:p>
          <a:endParaRPr lang="ru-RU"/>
        </a:p>
      </dgm:t>
    </dgm:pt>
    <dgm:pt modelId="{F9294E28-F5C1-4EA1-BA15-128F60047D39}">
      <dgm:prSet phldrT="[Текст]"/>
      <dgm:spPr/>
      <dgm:t>
        <a:bodyPr/>
        <a:lstStyle/>
        <a:p>
          <a:r>
            <a:rPr lang="ru-RU" dirty="0" smtClean="0"/>
            <a:t>Благоустройство внутриквартальных территорий </a:t>
          </a:r>
        </a:p>
        <a:p>
          <a:r>
            <a:rPr lang="ru-RU" dirty="0" smtClean="0"/>
            <a:t>-22,1 </a:t>
          </a:r>
          <a:r>
            <a:rPr lang="ru-RU" dirty="0" err="1" smtClean="0"/>
            <a:t>млн.руб</a:t>
          </a:r>
          <a:endParaRPr lang="ru-RU" dirty="0"/>
        </a:p>
      </dgm:t>
    </dgm:pt>
    <dgm:pt modelId="{E33F25A1-4458-4671-9C03-EF7FB0E038AE}" type="parTrans" cxnId="{53D11CD0-FAA9-468E-8423-C8782E7AF131}">
      <dgm:prSet/>
      <dgm:spPr/>
      <dgm:t>
        <a:bodyPr/>
        <a:lstStyle/>
        <a:p>
          <a:endParaRPr lang="ru-RU"/>
        </a:p>
      </dgm:t>
    </dgm:pt>
    <dgm:pt modelId="{6D8C53EF-1919-4257-9DB2-D74F6FC486A6}" type="sibTrans" cxnId="{53D11CD0-FAA9-468E-8423-C8782E7AF131}">
      <dgm:prSet/>
      <dgm:spPr/>
      <dgm:t>
        <a:bodyPr/>
        <a:lstStyle/>
        <a:p>
          <a:endParaRPr lang="ru-RU"/>
        </a:p>
      </dgm:t>
    </dgm:pt>
    <dgm:pt modelId="{6D267438-F562-4976-B5F9-4D7D50A4AF5A}">
      <dgm:prSet phldrT="[Текст]"/>
      <dgm:spPr/>
      <dgm:t>
        <a:bodyPr/>
        <a:lstStyle/>
        <a:p>
          <a:r>
            <a:rPr lang="ru-RU" dirty="0" smtClean="0"/>
            <a:t>Размещение, содержание детских и спортивных площадок </a:t>
          </a:r>
        </a:p>
        <a:p>
          <a:r>
            <a:rPr lang="ru-RU" dirty="0" smtClean="0"/>
            <a:t>- 10,9 млн.руб.</a:t>
          </a:r>
          <a:endParaRPr lang="ru-RU" dirty="0"/>
        </a:p>
      </dgm:t>
    </dgm:pt>
    <dgm:pt modelId="{D40B1792-44B2-4527-80F9-FFF8E01F39FA}" type="parTrans" cxnId="{3E90F31B-BE77-4838-B98E-ECF6FE9DB7FD}">
      <dgm:prSet/>
      <dgm:spPr/>
      <dgm:t>
        <a:bodyPr/>
        <a:lstStyle/>
        <a:p>
          <a:endParaRPr lang="ru-RU"/>
        </a:p>
      </dgm:t>
    </dgm:pt>
    <dgm:pt modelId="{A35D39EA-95FF-4037-BA49-0A59B866C2DA}" type="sibTrans" cxnId="{3E90F31B-BE77-4838-B98E-ECF6FE9DB7FD}">
      <dgm:prSet/>
      <dgm:spPr/>
      <dgm:t>
        <a:bodyPr/>
        <a:lstStyle/>
        <a:p>
          <a:endParaRPr lang="ru-RU"/>
        </a:p>
      </dgm:t>
    </dgm:pt>
    <dgm:pt modelId="{97A98D4B-E2C8-4047-A9DD-C7ECDE01665A}">
      <dgm:prSet phldrT="[Текст]"/>
      <dgm:spPr/>
      <dgm:t>
        <a:bodyPr/>
        <a:lstStyle/>
        <a:p>
          <a:r>
            <a:rPr lang="ru-RU" dirty="0" smtClean="0"/>
            <a:t>Размещение и ремонт контейнерных площадок, уборка территорий зеленых насаждений общего пользования местного значения </a:t>
          </a:r>
        </a:p>
        <a:p>
          <a:r>
            <a:rPr lang="ru-RU" dirty="0" smtClean="0"/>
            <a:t>-7,3 млн.руб.</a:t>
          </a:r>
          <a:endParaRPr lang="ru-RU" dirty="0"/>
        </a:p>
      </dgm:t>
    </dgm:pt>
    <dgm:pt modelId="{BF50D109-91C4-4AC4-8C81-A5C309906C12}" type="parTrans" cxnId="{B17D416B-85C4-44A7-A065-C2FE9644287F}">
      <dgm:prSet/>
      <dgm:spPr/>
      <dgm:t>
        <a:bodyPr/>
        <a:lstStyle/>
        <a:p>
          <a:endParaRPr lang="ru-RU"/>
        </a:p>
      </dgm:t>
    </dgm:pt>
    <dgm:pt modelId="{885C3947-E1AC-42E2-848A-62038C8393AA}" type="sibTrans" cxnId="{B17D416B-85C4-44A7-A065-C2FE9644287F}">
      <dgm:prSet/>
      <dgm:spPr/>
      <dgm:t>
        <a:bodyPr/>
        <a:lstStyle/>
        <a:p>
          <a:endParaRPr lang="ru-RU"/>
        </a:p>
      </dgm:t>
    </dgm:pt>
    <dgm:pt modelId="{EBA8E353-765A-4B3F-98BF-03BB172377B1}">
      <dgm:prSet phldrT="[Текст]"/>
      <dgm:spPr/>
      <dgm:t>
        <a:bodyPr/>
        <a:lstStyle/>
        <a:p>
          <a:r>
            <a:rPr lang="ru-RU" dirty="0" smtClean="0"/>
            <a:t>Озеленение </a:t>
          </a:r>
        </a:p>
        <a:p>
          <a:r>
            <a:rPr lang="ru-RU" dirty="0" smtClean="0"/>
            <a:t> -19,7 млн.руб.</a:t>
          </a:r>
          <a:endParaRPr lang="ru-RU" dirty="0"/>
        </a:p>
      </dgm:t>
    </dgm:pt>
    <dgm:pt modelId="{57672B79-0926-4C78-836B-E7B25A71E9F5}" type="parTrans" cxnId="{F551B0E5-5850-40EF-B589-51FEF73530D3}">
      <dgm:prSet/>
      <dgm:spPr/>
      <dgm:t>
        <a:bodyPr/>
        <a:lstStyle/>
        <a:p>
          <a:endParaRPr lang="ru-RU"/>
        </a:p>
      </dgm:t>
    </dgm:pt>
    <dgm:pt modelId="{7C85EF70-9FF9-45C1-9E27-BBD992814374}" type="sibTrans" cxnId="{F551B0E5-5850-40EF-B589-51FEF73530D3}">
      <dgm:prSet/>
      <dgm:spPr/>
      <dgm:t>
        <a:bodyPr/>
        <a:lstStyle/>
        <a:p>
          <a:endParaRPr lang="ru-RU"/>
        </a:p>
      </dgm:t>
    </dgm:pt>
    <dgm:pt modelId="{481CA40E-2D47-478F-861A-8AA903ACA2D7}">
      <dgm:prSet phldrT="[Текст]" phldr="1"/>
      <dgm:spPr/>
      <dgm:t>
        <a:bodyPr/>
        <a:lstStyle/>
        <a:p>
          <a:endParaRPr lang="ru-RU"/>
        </a:p>
      </dgm:t>
    </dgm:pt>
    <dgm:pt modelId="{037A9352-F623-41FE-A3D8-E27B11A5AEF1}" type="parTrans" cxnId="{4DD0F12C-D633-4D13-ABAF-343900301FD6}">
      <dgm:prSet/>
      <dgm:spPr/>
      <dgm:t>
        <a:bodyPr/>
        <a:lstStyle/>
        <a:p>
          <a:endParaRPr lang="ru-RU"/>
        </a:p>
      </dgm:t>
    </dgm:pt>
    <dgm:pt modelId="{72179B03-A109-4BA1-9F6E-43EA33D4446D}" type="sibTrans" cxnId="{4DD0F12C-D633-4D13-ABAF-343900301FD6}">
      <dgm:prSet/>
      <dgm:spPr/>
      <dgm:t>
        <a:bodyPr/>
        <a:lstStyle/>
        <a:p>
          <a:endParaRPr lang="ru-RU"/>
        </a:p>
      </dgm:t>
    </dgm:pt>
    <dgm:pt modelId="{BCACCAE5-E838-46E7-B65E-73039FF18F56}" type="pres">
      <dgm:prSet presAssocID="{51951877-A494-4E1C-B691-0361BC0FE33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350287-A817-4C6D-8652-26EF21A2BD4D}" type="pres">
      <dgm:prSet presAssocID="{51951877-A494-4E1C-B691-0361BC0FE336}" presName="radial" presStyleCnt="0">
        <dgm:presLayoutVars>
          <dgm:animLvl val="ctr"/>
        </dgm:presLayoutVars>
      </dgm:prSet>
      <dgm:spPr/>
    </dgm:pt>
    <dgm:pt modelId="{7DD859EB-D292-48D6-B198-AEC60FF735AE}" type="pres">
      <dgm:prSet presAssocID="{3BC88D6D-A179-4234-8637-4730CDB9FA1C}" presName="centerShape" presStyleLbl="vennNode1" presStyleIdx="0" presStyleCnt="5" custScaleX="157728" custLinFactNeighborX="-572" custLinFactNeighborY="721"/>
      <dgm:spPr/>
      <dgm:t>
        <a:bodyPr/>
        <a:lstStyle/>
        <a:p>
          <a:endParaRPr lang="ru-RU"/>
        </a:p>
      </dgm:t>
    </dgm:pt>
    <dgm:pt modelId="{B01E3160-8849-4310-9BD0-FF5CB2D82D17}" type="pres">
      <dgm:prSet presAssocID="{F9294E28-F5C1-4EA1-BA15-128F60047D39}" presName="node" presStyleLbl="vennNode1" presStyleIdx="1" presStyleCnt="5" custScaleX="162877" custScaleY="123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FFF5B4-E70B-4ED5-AD3E-958BA90EFA9A}" type="pres">
      <dgm:prSet presAssocID="{EBA8E353-765A-4B3F-98BF-03BB172377B1}" presName="node" presStyleLbl="vennNode1" presStyleIdx="2" presStyleCnt="5" custScaleX="158231" custScaleY="110455" custRadScaleRad="156452" custRadScaleInc="8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77535-0526-4A50-8691-CFB1352F9AA2}" type="pres">
      <dgm:prSet presAssocID="{6D267438-F562-4976-B5F9-4D7D50A4AF5A}" presName="node" presStyleLbl="vennNode1" presStyleIdx="3" presStyleCnt="5" custScaleX="166903" custScaleY="127915" custRadScaleRad="111626" custRadScaleInc="7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BC285A-C127-4935-B688-528946670276}" type="pres">
      <dgm:prSet presAssocID="{97A98D4B-E2C8-4047-A9DD-C7ECDE01665A}" presName="node" presStyleLbl="vennNode1" presStyleIdx="4" presStyleCnt="5" custScaleX="171032" custScaleY="117448" custRadScaleRad="150394" custRadScaleInc="-5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90F31B-BE77-4838-B98E-ECF6FE9DB7FD}" srcId="{3BC88D6D-A179-4234-8637-4730CDB9FA1C}" destId="{6D267438-F562-4976-B5F9-4D7D50A4AF5A}" srcOrd="2" destOrd="0" parTransId="{D40B1792-44B2-4527-80F9-FFF8E01F39FA}" sibTransId="{A35D39EA-95FF-4037-BA49-0A59B866C2DA}"/>
    <dgm:cxn modelId="{7D59325A-E04A-4015-93EF-FB8248F900BB}" type="presOf" srcId="{97A98D4B-E2C8-4047-A9DD-C7ECDE01665A}" destId="{0BBC285A-C127-4935-B688-528946670276}" srcOrd="0" destOrd="0" presId="urn:microsoft.com/office/officeart/2005/8/layout/radial3"/>
    <dgm:cxn modelId="{4DD0F12C-D633-4D13-ABAF-343900301FD6}" srcId="{51951877-A494-4E1C-B691-0361BC0FE336}" destId="{481CA40E-2D47-478F-861A-8AA903ACA2D7}" srcOrd="1" destOrd="0" parTransId="{037A9352-F623-41FE-A3D8-E27B11A5AEF1}" sibTransId="{72179B03-A109-4BA1-9F6E-43EA33D4446D}"/>
    <dgm:cxn modelId="{F551B0E5-5850-40EF-B589-51FEF73530D3}" srcId="{3BC88D6D-A179-4234-8637-4730CDB9FA1C}" destId="{EBA8E353-765A-4B3F-98BF-03BB172377B1}" srcOrd="1" destOrd="0" parTransId="{57672B79-0926-4C78-836B-E7B25A71E9F5}" sibTransId="{7C85EF70-9FF9-45C1-9E27-BBD992814374}"/>
    <dgm:cxn modelId="{99F8B10C-3C77-4497-9BFA-11EDF0572536}" type="presOf" srcId="{51951877-A494-4E1C-B691-0361BC0FE336}" destId="{BCACCAE5-E838-46E7-B65E-73039FF18F56}" srcOrd="0" destOrd="0" presId="urn:microsoft.com/office/officeart/2005/8/layout/radial3"/>
    <dgm:cxn modelId="{D2C2A82F-519F-4AA1-B9E8-3B06FEA7E9DD}" type="presOf" srcId="{3BC88D6D-A179-4234-8637-4730CDB9FA1C}" destId="{7DD859EB-D292-48D6-B198-AEC60FF735AE}" srcOrd="0" destOrd="0" presId="urn:microsoft.com/office/officeart/2005/8/layout/radial3"/>
    <dgm:cxn modelId="{61D96D68-2622-406A-B9B2-D8C9524450FE}" type="presOf" srcId="{F9294E28-F5C1-4EA1-BA15-128F60047D39}" destId="{B01E3160-8849-4310-9BD0-FF5CB2D82D17}" srcOrd="0" destOrd="0" presId="urn:microsoft.com/office/officeart/2005/8/layout/radial3"/>
    <dgm:cxn modelId="{22475470-FBF8-4811-9194-3570D94B7484}" type="presOf" srcId="{EBA8E353-765A-4B3F-98BF-03BB172377B1}" destId="{F2FFF5B4-E70B-4ED5-AD3E-958BA90EFA9A}" srcOrd="0" destOrd="0" presId="urn:microsoft.com/office/officeart/2005/8/layout/radial3"/>
    <dgm:cxn modelId="{E3628CDE-DAC4-4C0E-A1D8-6F97FC7FEA04}" type="presOf" srcId="{6D267438-F562-4976-B5F9-4D7D50A4AF5A}" destId="{0B977535-0526-4A50-8691-CFB1352F9AA2}" srcOrd="0" destOrd="0" presId="urn:microsoft.com/office/officeart/2005/8/layout/radial3"/>
    <dgm:cxn modelId="{FFFE4B62-738F-4C8E-9480-2CE2E25E7016}" srcId="{51951877-A494-4E1C-B691-0361BC0FE336}" destId="{3BC88D6D-A179-4234-8637-4730CDB9FA1C}" srcOrd="0" destOrd="0" parTransId="{345617EE-08CF-4167-BC1A-8B4C169D348D}" sibTransId="{6A2E104B-EFC3-4BA8-84B6-A7AE7CCF008D}"/>
    <dgm:cxn modelId="{B17D416B-85C4-44A7-A065-C2FE9644287F}" srcId="{3BC88D6D-A179-4234-8637-4730CDB9FA1C}" destId="{97A98D4B-E2C8-4047-A9DD-C7ECDE01665A}" srcOrd="3" destOrd="0" parTransId="{BF50D109-91C4-4AC4-8C81-A5C309906C12}" sibTransId="{885C3947-E1AC-42E2-848A-62038C8393AA}"/>
    <dgm:cxn modelId="{53D11CD0-FAA9-468E-8423-C8782E7AF131}" srcId="{3BC88D6D-A179-4234-8637-4730CDB9FA1C}" destId="{F9294E28-F5C1-4EA1-BA15-128F60047D39}" srcOrd="0" destOrd="0" parTransId="{E33F25A1-4458-4671-9C03-EF7FB0E038AE}" sibTransId="{6D8C53EF-1919-4257-9DB2-D74F6FC486A6}"/>
    <dgm:cxn modelId="{19DE5EE3-D3F9-4661-9F01-2E17C54E8A04}" type="presParOf" srcId="{BCACCAE5-E838-46E7-B65E-73039FF18F56}" destId="{C7350287-A817-4C6D-8652-26EF21A2BD4D}" srcOrd="0" destOrd="0" presId="urn:microsoft.com/office/officeart/2005/8/layout/radial3"/>
    <dgm:cxn modelId="{D8AE68A3-C18F-46E7-9AC1-B9F7D2DFEA3B}" type="presParOf" srcId="{C7350287-A817-4C6D-8652-26EF21A2BD4D}" destId="{7DD859EB-D292-48D6-B198-AEC60FF735AE}" srcOrd="0" destOrd="0" presId="urn:microsoft.com/office/officeart/2005/8/layout/radial3"/>
    <dgm:cxn modelId="{99343663-3F2C-426B-AA62-18DE754ED68E}" type="presParOf" srcId="{C7350287-A817-4C6D-8652-26EF21A2BD4D}" destId="{B01E3160-8849-4310-9BD0-FF5CB2D82D17}" srcOrd="1" destOrd="0" presId="urn:microsoft.com/office/officeart/2005/8/layout/radial3"/>
    <dgm:cxn modelId="{C788624E-E20A-4BDA-9C9F-42CB1381B0C4}" type="presParOf" srcId="{C7350287-A817-4C6D-8652-26EF21A2BD4D}" destId="{F2FFF5B4-E70B-4ED5-AD3E-958BA90EFA9A}" srcOrd="2" destOrd="0" presId="urn:microsoft.com/office/officeart/2005/8/layout/radial3"/>
    <dgm:cxn modelId="{36B27384-909B-4F45-9723-CED87E7E9424}" type="presParOf" srcId="{C7350287-A817-4C6D-8652-26EF21A2BD4D}" destId="{0B977535-0526-4A50-8691-CFB1352F9AA2}" srcOrd="3" destOrd="0" presId="urn:microsoft.com/office/officeart/2005/8/layout/radial3"/>
    <dgm:cxn modelId="{33702DA7-5728-435E-AB65-18AC8FE15CBD}" type="presParOf" srcId="{C7350287-A817-4C6D-8652-26EF21A2BD4D}" destId="{0BBC285A-C127-4935-B688-528946670276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3C8819-4A0B-4C84-AE91-5BB20808757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0344B5-50B4-4015-A325-4E8CBA472AC0}">
      <dgm:prSet phldrT="[Текст]" custT="1"/>
      <dgm:spPr/>
      <dgm:t>
        <a:bodyPr/>
        <a:lstStyle/>
        <a:p>
          <a:endParaRPr lang="ru-RU" sz="1800" dirty="0" smtClean="0">
            <a:solidFill>
              <a:schemeClr val="accent1">
                <a:lumMod val="50000"/>
              </a:schemeClr>
            </a:solidFill>
          </a:endParaRPr>
        </a:p>
        <a:p>
          <a:r>
            <a:rPr lang="ru-RU" sz="1800" dirty="0" smtClean="0">
              <a:solidFill>
                <a:schemeClr val="accent1">
                  <a:lumMod val="50000"/>
                </a:schemeClr>
              </a:solidFill>
            </a:rPr>
            <a:t>Расходы на организацию и проведение </a:t>
          </a:r>
          <a:r>
            <a:rPr lang="ru-RU" sz="1800" dirty="0" err="1" smtClean="0">
              <a:solidFill>
                <a:schemeClr val="accent1">
                  <a:lumMod val="50000"/>
                </a:schemeClr>
              </a:solidFill>
            </a:rPr>
            <a:t>досуговых</a:t>
          </a:r>
          <a:r>
            <a:rPr lang="ru-RU" sz="1800" dirty="0" smtClean="0">
              <a:solidFill>
                <a:schemeClr val="accent1">
                  <a:lumMod val="50000"/>
                </a:schemeClr>
              </a:solidFill>
            </a:rPr>
            <a:t> мероприятий для жителей, проживающих на территории муниципального образования –                         7,9 млн.руб.</a:t>
          </a:r>
        </a:p>
        <a:p>
          <a:endParaRPr lang="ru-RU" sz="1800" dirty="0">
            <a:solidFill>
              <a:schemeClr val="accent1">
                <a:lumMod val="50000"/>
              </a:schemeClr>
            </a:solidFill>
          </a:endParaRPr>
        </a:p>
      </dgm:t>
    </dgm:pt>
    <dgm:pt modelId="{F4F3293C-8A88-42C7-99E8-01F8C4778241}" type="parTrans" cxnId="{86DF7886-D141-4F69-A7BE-ADA63E159579}">
      <dgm:prSet/>
      <dgm:spPr/>
      <dgm:t>
        <a:bodyPr/>
        <a:lstStyle/>
        <a:p>
          <a:endParaRPr lang="ru-RU"/>
        </a:p>
      </dgm:t>
    </dgm:pt>
    <dgm:pt modelId="{BECDC0FA-A40D-4334-9F33-128B67A7D6D0}" type="sibTrans" cxnId="{86DF7886-D141-4F69-A7BE-ADA63E159579}">
      <dgm:prSet/>
      <dgm:spPr/>
      <dgm:t>
        <a:bodyPr/>
        <a:lstStyle/>
        <a:p>
          <a:endParaRPr lang="ru-RU"/>
        </a:p>
      </dgm:t>
    </dgm:pt>
    <dgm:pt modelId="{AEE0F8D6-3A6B-4FD7-BE4B-CC29AA153674}" type="pres">
      <dgm:prSet presAssocID="{CE3C8819-4A0B-4C84-AE91-5BB20808757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912FAA-F5D9-4C79-A619-7C2C3B412963}" type="pres">
      <dgm:prSet presAssocID="{F80344B5-50B4-4015-A325-4E8CBA472AC0}" presName="parentLin" presStyleCnt="0"/>
      <dgm:spPr/>
    </dgm:pt>
    <dgm:pt modelId="{35FE729A-81D5-4F9F-8870-0D9BC1361FD5}" type="pres">
      <dgm:prSet presAssocID="{F80344B5-50B4-4015-A325-4E8CBA472AC0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C99EA0A0-0605-4976-A2C7-E566F26E984D}" type="pres">
      <dgm:prSet presAssocID="{F80344B5-50B4-4015-A325-4E8CBA472AC0}" presName="parentText" presStyleLbl="node1" presStyleIdx="0" presStyleCnt="1" custScaleX="96048" custScaleY="798718" custLinFactX="32790" custLinFactNeighborX="100000" custLinFactNeighborY="-250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F7A41-8062-43F2-8C12-A30D0DA6D972}" type="pres">
      <dgm:prSet presAssocID="{F80344B5-50B4-4015-A325-4E8CBA472AC0}" presName="negativeSpace" presStyleCnt="0"/>
      <dgm:spPr/>
    </dgm:pt>
    <dgm:pt modelId="{FE2DE938-549F-4911-BFDD-5566E0602BF3}" type="pres">
      <dgm:prSet presAssocID="{F80344B5-50B4-4015-A325-4E8CBA472AC0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69DA1DF5-BC49-4E61-B18B-5F9B9EFF371A}" type="presOf" srcId="{CE3C8819-4A0B-4C84-AE91-5BB208087579}" destId="{AEE0F8D6-3A6B-4FD7-BE4B-CC29AA153674}" srcOrd="0" destOrd="0" presId="urn:microsoft.com/office/officeart/2005/8/layout/list1"/>
    <dgm:cxn modelId="{86DF7886-D141-4F69-A7BE-ADA63E159579}" srcId="{CE3C8819-4A0B-4C84-AE91-5BB208087579}" destId="{F80344B5-50B4-4015-A325-4E8CBA472AC0}" srcOrd="0" destOrd="0" parTransId="{F4F3293C-8A88-42C7-99E8-01F8C4778241}" sibTransId="{BECDC0FA-A40D-4334-9F33-128B67A7D6D0}"/>
    <dgm:cxn modelId="{FE415100-DFB2-4271-981A-8B21B02A040A}" type="presOf" srcId="{F80344B5-50B4-4015-A325-4E8CBA472AC0}" destId="{C99EA0A0-0605-4976-A2C7-E566F26E984D}" srcOrd="1" destOrd="0" presId="urn:microsoft.com/office/officeart/2005/8/layout/list1"/>
    <dgm:cxn modelId="{9EECCE8F-09C4-401E-A112-4D449F4752F1}" type="presOf" srcId="{F80344B5-50B4-4015-A325-4E8CBA472AC0}" destId="{35FE729A-81D5-4F9F-8870-0D9BC1361FD5}" srcOrd="0" destOrd="0" presId="urn:microsoft.com/office/officeart/2005/8/layout/list1"/>
    <dgm:cxn modelId="{FD91A72D-7195-4BBF-B1D4-FC73EAA00E9F}" type="presParOf" srcId="{AEE0F8D6-3A6B-4FD7-BE4B-CC29AA153674}" destId="{22912FAA-F5D9-4C79-A619-7C2C3B412963}" srcOrd="0" destOrd="0" presId="urn:microsoft.com/office/officeart/2005/8/layout/list1"/>
    <dgm:cxn modelId="{84961A04-4AA9-4553-BAE7-EA39F50DC142}" type="presParOf" srcId="{22912FAA-F5D9-4C79-A619-7C2C3B412963}" destId="{35FE729A-81D5-4F9F-8870-0D9BC1361FD5}" srcOrd="0" destOrd="0" presId="urn:microsoft.com/office/officeart/2005/8/layout/list1"/>
    <dgm:cxn modelId="{5245770A-7A61-410D-900F-C3810D0668A6}" type="presParOf" srcId="{22912FAA-F5D9-4C79-A619-7C2C3B412963}" destId="{C99EA0A0-0605-4976-A2C7-E566F26E984D}" srcOrd="1" destOrd="0" presId="urn:microsoft.com/office/officeart/2005/8/layout/list1"/>
    <dgm:cxn modelId="{30BA1CF6-1F8D-48B6-B7B3-DC3147361FE3}" type="presParOf" srcId="{AEE0F8D6-3A6B-4FD7-BE4B-CC29AA153674}" destId="{34AF7A41-8062-43F2-8C12-A30D0DA6D972}" srcOrd="1" destOrd="0" presId="urn:microsoft.com/office/officeart/2005/8/layout/list1"/>
    <dgm:cxn modelId="{57C7500C-EFA1-43D0-986B-95E16D847655}" type="presParOf" srcId="{AEE0F8D6-3A6B-4FD7-BE4B-CC29AA153674}" destId="{FE2DE938-549F-4911-BFDD-5566E0602BF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BBB185-FD4B-4B56-ADCB-6F2EE5E99A89}">
      <dsp:nvSpPr>
        <dsp:cNvPr id="0" name=""/>
        <dsp:cNvSpPr/>
      </dsp:nvSpPr>
      <dsp:spPr>
        <a:xfrm>
          <a:off x="2304249" y="288034"/>
          <a:ext cx="1815914" cy="100884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Доходы бюджета</a:t>
          </a:r>
          <a:endParaRPr lang="ru-RU" sz="2100" kern="1200" dirty="0"/>
        </a:p>
      </dsp:txBody>
      <dsp:txXfrm>
        <a:off x="2304249" y="288034"/>
        <a:ext cx="1815914" cy="1008841"/>
      </dsp:txXfrm>
    </dsp:sp>
    <dsp:sp modelId="{B5827228-5468-4312-B7EC-A0AC024E7E40}">
      <dsp:nvSpPr>
        <dsp:cNvPr id="0" name=""/>
        <dsp:cNvSpPr/>
      </dsp:nvSpPr>
      <dsp:spPr>
        <a:xfrm>
          <a:off x="4824528" y="288034"/>
          <a:ext cx="1815914" cy="100884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Расходы бюджета</a:t>
          </a:r>
          <a:endParaRPr lang="ru-RU" sz="2100" kern="1200" dirty="0"/>
        </a:p>
      </dsp:txBody>
      <dsp:txXfrm>
        <a:off x="4824528" y="288034"/>
        <a:ext cx="1815914" cy="1008841"/>
      </dsp:txXfrm>
    </dsp:sp>
    <dsp:sp modelId="{F931181C-2310-439D-86E0-B2229480F8E8}">
      <dsp:nvSpPr>
        <dsp:cNvPr id="0" name=""/>
        <dsp:cNvSpPr/>
      </dsp:nvSpPr>
      <dsp:spPr>
        <a:xfrm>
          <a:off x="4004713" y="4287575"/>
          <a:ext cx="756630" cy="75663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D71CE-C201-4882-9511-3478CFE5054E}">
      <dsp:nvSpPr>
        <dsp:cNvPr id="0" name=""/>
        <dsp:cNvSpPr/>
      </dsp:nvSpPr>
      <dsp:spPr>
        <a:xfrm rot="240000">
          <a:off x="2112443" y="3963350"/>
          <a:ext cx="4541171" cy="3175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BA8A5F-6FE8-4526-82A2-934BCEF10F89}">
      <dsp:nvSpPr>
        <dsp:cNvPr id="0" name=""/>
        <dsp:cNvSpPr/>
      </dsp:nvSpPr>
      <dsp:spPr>
        <a:xfrm rot="240000">
          <a:off x="4578672" y="2673041"/>
          <a:ext cx="2360297" cy="12912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Дефицит 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На 2023 </a:t>
          </a:r>
          <a:r>
            <a:rPr lang="ru-RU" sz="900" kern="1200" dirty="0" smtClean="0"/>
            <a:t>год – 1,12 </a:t>
          </a:r>
          <a:r>
            <a:rPr lang="ru-RU" sz="900" kern="1200" dirty="0" smtClean="0"/>
            <a:t>млн.руб.                На 2024 </a:t>
          </a:r>
          <a:r>
            <a:rPr lang="ru-RU" sz="900" kern="1200" dirty="0" smtClean="0"/>
            <a:t>год – 0,24 млн. руб.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На 2024 год – 0,41 млн.руб.                          </a:t>
          </a:r>
          <a:endParaRPr lang="ru-RU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 rot="240000">
        <a:off x="4578672" y="2673041"/>
        <a:ext cx="2360297" cy="1291230"/>
      </dsp:txXfrm>
    </dsp:sp>
    <dsp:sp modelId="{FED268D2-6742-4ACC-8DA4-48AEEC632785}">
      <dsp:nvSpPr>
        <dsp:cNvPr id="0" name=""/>
        <dsp:cNvSpPr/>
      </dsp:nvSpPr>
      <dsp:spPr>
        <a:xfrm rot="240000">
          <a:off x="4738333" y="1326634"/>
          <a:ext cx="2215032" cy="1301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На 2023 </a:t>
          </a:r>
          <a:r>
            <a:rPr lang="ru-RU" sz="900" kern="1200" dirty="0" smtClean="0"/>
            <a:t>год – 170,5 млн.руб</a:t>
          </a:r>
          <a:r>
            <a:rPr lang="ru-RU" sz="900" kern="1200" dirty="0" smtClean="0"/>
            <a:t>.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На 2024 год </a:t>
          </a:r>
          <a:r>
            <a:rPr lang="ru-RU" sz="900" kern="1200" dirty="0" smtClean="0"/>
            <a:t> - 140,4 млн.руб.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На 2025 год – 146,9 млн.руб.</a:t>
          </a:r>
          <a:endParaRPr lang="ru-RU" sz="900" kern="1200" dirty="0"/>
        </a:p>
      </dsp:txBody>
      <dsp:txXfrm rot="240000">
        <a:off x="4738333" y="1326634"/>
        <a:ext cx="2215032" cy="1301388"/>
      </dsp:txXfrm>
    </dsp:sp>
    <dsp:sp modelId="{D38B781E-050E-4FCE-ABB2-4E58D21054B1}">
      <dsp:nvSpPr>
        <dsp:cNvPr id="0" name=""/>
        <dsp:cNvSpPr/>
      </dsp:nvSpPr>
      <dsp:spPr>
        <a:xfrm rot="240000">
          <a:off x="2158738" y="1575751"/>
          <a:ext cx="1869238" cy="13255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На 2023 </a:t>
          </a:r>
          <a:r>
            <a:rPr lang="ru-RU" sz="900" kern="1200" dirty="0" smtClean="0"/>
            <a:t>год-169,4 </a:t>
          </a:r>
          <a:r>
            <a:rPr lang="ru-RU" sz="900" kern="1200" dirty="0" err="1" smtClean="0"/>
            <a:t>млн.руб</a:t>
          </a:r>
          <a:endParaRPr lang="ru-RU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На 2024 год </a:t>
          </a:r>
          <a:r>
            <a:rPr lang="ru-RU" sz="900" kern="1200" dirty="0" smtClean="0"/>
            <a:t>-140,2 млн.руб.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На 2025 год –146,5 млн.руб.</a:t>
          </a:r>
          <a:endParaRPr lang="ru-RU" sz="900" kern="1200" dirty="0"/>
        </a:p>
      </dsp:txBody>
      <dsp:txXfrm rot="240000">
        <a:off x="2158738" y="1575751"/>
        <a:ext cx="1869238" cy="132556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D859EB-D292-48D6-B198-AEC60FF735AE}">
      <dsp:nvSpPr>
        <dsp:cNvPr id="0" name=""/>
        <dsp:cNvSpPr/>
      </dsp:nvSpPr>
      <dsp:spPr>
        <a:xfrm>
          <a:off x="1975372" y="1228370"/>
          <a:ext cx="4787971" cy="30355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БЛАГОУСТРОЙСТВО</a:t>
          </a:r>
          <a:endParaRPr lang="ru-RU" sz="2600" kern="1200" dirty="0"/>
        </a:p>
      </dsp:txBody>
      <dsp:txXfrm>
        <a:off x="1975372" y="1228370"/>
        <a:ext cx="4787971" cy="3035587"/>
      </dsp:txXfrm>
    </dsp:sp>
    <dsp:sp modelId="{B01E3160-8849-4310-9BD0-FF5CB2D82D17}">
      <dsp:nvSpPr>
        <dsp:cNvPr id="0" name=""/>
        <dsp:cNvSpPr/>
      </dsp:nvSpPr>
      <dsp:spPr>
        <a:xfrm>
          <a:off x="3155904" y="-192658"/>
          <a:ext cx="2472136" cy="18669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Благоустройство внутриквартальных территорий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-22,1 </a:t>
          </a:r>
          <a:r>
            <a:rPr lang="ru-RU" sz="900" kern="1200" dirty="0" err="1" smtClean="0"/>
            <a:t>млн.руб</a:t>
          </a:r>
          <a:endParaRPr lang="ru-RU" sz="900" kern="1200" dirty="0"/>
        </a:p>
      </dsp:txBody>
      <dsp:txXfrm>
        <a:off x="3155904" y="-192658"/>
        <a:ext cx="2472136" cy="1866901"/>
      </dsp:txXfrm>
    </dsp:sp>
    <dsp:sp modelId="{F2FFF5B4-E70B-4ED5-AD3E-958BA90EFA9A}">
      <dsp:nvSpPr>
        <dsp:cNvPr id="0" name=""/>
        <dsp:cNvSpPr/>
      </dsp:nvSpPr>
      <dsp:spPr>
        <a:xfrm>
          <a:off x="6256235" y="2292971"/>
          <a:ext cx="2401620" cy="16764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Озеленение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 -19,7 млн.руб.</a:t>
          </a:r>
          <a:endParaRPr lang="ru-RU" sz="900" kern="1200" dirty="0"/>
        </a:p>
      </dsp:txBody>
      <dsp:txXfrm>
        <a:off x="6256235" y="2292971"/>
        <a:ext cx="2401620" cy="1676478"/>
      </dsp:txXfrm>
    </dsp:sp>
    <dsp:sp modelId="{0B977535-0526-4A50-8691-CFB1352F9AA2}">
      <dsp:nvSpPr>
        <dsp:cNvPr id="0" name=""/>
        <dsp:cNvSpPr/>
      </dsp:nvSpPr>
      <dsp:spPr>
        <a:xfrm>
          <a:off x="2860475" y="3723780"/>
          <a:ext cx="2533243" cy="19414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Размещение, содержание детских и спортивных площадок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- 10,9 млн.руб.</a:t>
          </a:r>
          <a:endParaRPr lang="ru-RU" sz="900" kern="1200" dirty="0"/>
        </a:p>
      </dsp:txBody>
      <dsp:txXfrm>
        <a:off x="2860475" y="3723780"/>
        <a:ext cx="2533243" cy="1941485"/>
      </dsp:txXfrm>
    </dsp:sp>
    <dsp:sp modelId="{0BBC285A-C127-4935-B688-528946670276}">
      <dsp:nvSpPr>
        <dsp:cNvPr id="0" name=""/>
        <dsp:cNvSpPr/>
      </dsp:nvSpPr>
      <dsp:spPr>
        <a:xfrm>
          <a:off x="132030" y="2083025"/>
          <a:ext cx="2595912" cy="178261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Размещение и ремонт контейнерных площадок, уборка территорий зеленых насаждений общего пользования местного значения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-7,3 млн.руб.</a:t>
          </a:r>
          <a:endParaRPr lang="ru-RU" sz="900" kern="1200" dirty="0"/>
        </a:p>
      </dsp:txBody>
      <dsp:txXfrm>
        <a:off x="132030" y="2083025"/>
        <a:ext cx="2595912" cy="178261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2DE938-549F-4911-BFDD-5566E0602BF3}">
      <dsp:nvSpPr>
        <dsp:cNvPr id="0" name=""/>
        <dsp:cNvSpPr/>
      </dsp:nvSpPr>
      <dsp:spPr>
        <a:xfrm>
          <a:off x="0" y="5190583"/>
          <a:ext cx="8856983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9EA0A0-0605-4976-A2C7-E566F26E984D}">
      <dsp:nvSpPr>
        <dsp:cNvPr id="0" name=""/>
        <dsp:cNvSpPr/>
      </dsp:nvSpPr>
      <dsp:spPr>
        <a:xfrm>
          <a:off x="2907930" y="0"/>
          <a:ext cx="5949053" cy="54229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chemeClr val="accent1">
                <a:lumMod val="50000"/>
              </a:schemeClr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</a:rPr>
            <a:t>Расходы на организацию и проведение </a:t>
          </a:r>
          <a:r>
            <a:rPr lang="ru-RU" sz="1800" kern="1200" dirty="0" err="1" smtClean="0">
              <a:solidFill>
                <a:schemeClr val="accent1">
                  <a:lumMod val="50000"/>
                </a:schemeClr>
              </a:solidFill>
            </a:rPr>
            <a:t>досуговых</a:t>
          </a: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</a:rPr>
            <a:t> мероприятий для жителей, проживающих на территории муниципального образования –                         7,9 млн.руб.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907930" y="0"/>
        <a:ext cx="5949053" cy="5422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1.9288E-7</cdr:y>
    </cdr:from>
    <cdr:to>
      <cdr:x>0.22798</cdr:x>
      <cdr:y>0.50929</cdr:y>
    </cdr:to>
    <cdr:pic>
      <cdr:nvPicPr>
        <cdr:cNvPr id="8" name="Рисунок 7" descr="1793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1"/>
          <a:ext cx="2011158" cy="2640452"/>
        </a:xfrm>
        <a:prstGeom xmlns:a="http://schemas.openxmlformats.org/drawingml/2006/main" prst="rect">
          <a:avLst/>
        </a:prstGeom>
        <a:effectLst xmlns:a="http://schemas.openxmlformats.org/drawingml/2006/main">
          <a:softEdge rad="635000"/>
        </a:effectLst>
      </cdr:spPr>
    </cdr:pic>
  </cdr:relSizeAnchor>
  <cdr:relSizeAnchor xmlns:cdr="http://schemas.openxmlformats.org/drawingml/2006/chartDrawing">
    <cdr:from>
      <cdr:x>0.92857</cdr:x>
      <cdr:y>0.53785</cdr:y>
    </cdr:from>
    <cdr:to>
      <cdr:x>1</cdr:x>
      <cdr:y>0.61935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358214" y="2357454"/>
          <a:ext cx="642942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dirty="0"/>
            <a:t>м</a:t>
          </a:r>
          <a:r>
            <a:rPr lang="ru-RU" sz="1100" dirty="0" smtClean="0"/>
            <a:t>лн. </a:t>
          </a:r>
        </a:p>
        <a:p xmlns:a="http://schemas.openxmlformats.org/drawingml/2006/main">
          <a:r>
            <a:rPr lang="ru-RU" sz="1100" dirty="0" smtClean="0"/>
            <a:t>руб</a:t>
          </a:r>
          <a:r>
            <a:rPr lang="ru-RU" dirty="0" smtClean="0"/>
            <a:t>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0.75096</cdr:x>
      <cdr:y>0.01538</cdr:y>
    </cdr:from>
    <cdr:to>
      <cdr:x>0.97443</cdr:x>
      <cdr:y>0.08058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24736" y="72008"/>
          <a:ext cx="1971318" cy="3051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70,4 млн. руб.</a:t>
          </a:r>
          <a:endParaRPr lang="ru-RU" sz="1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0F87A-5E94-46C3-932E-89614350B782}" type="datetimeFigureOut">
              <a:rPr lang="ru-RU" smtClean="0"/>
              <a:pPr/>
              <a:t>23.01.2023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4AD6D-931E-40C3-8EF0-9336DD5D32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2F499-9AF1-4426-8CF4-EBA7189A3191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4D320-23B6-4D5C-9B2C-8512AB542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D320-23B6-4D5C-9B2C-8512AB542FF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med">
    <p:wheel spokes="8"/>
  </p:transition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7.jpeg"/><Relationship Id="rId7" Type="http://schemas.openxmlformats.org/officeDocument/2006/relationships/diagramData" Target="../diagrams/data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microsoft.com/office/2007/relationships/diagramDrawing" Target="../diagrams/drawing2.xml"/><Relationship Id="rId5" Type="http://schemas.openxmlformats.org/officeDocument/2006/relationships/image" Target="../media/image19.jpe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8.jpeg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67026"/>
            <a:ext cx="8712968" cy="5590974"/>
          </a:xfrm>
          <a:noFill/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 prst="angle"/>
            <a:contourClr>
              <a:schemeClr val="accent1">
                <a:shade val="60000"/>
                <a:satMod val="11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БЮДЖЕТ ДЛЯ ГРАЖДАН </a:t>
            </a:r>
            <a:r>
              <a:rPr lang="ru-RU" sz="60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60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60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60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60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60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                  </a:t>
            </a:r>
            <a:br>
              <a:rPr lang="ru-RU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         </a:t>
            </a:r>
            <a:r>
              <a:rPr lang="ru-RU" sz="53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МО МО Обуховский</a:t>
            </a:r>
            <a:br>
              <a:rPr lang="ru-RU" sz="53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53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             на 2023 год и на плановый период 2024 и 2025 годов</a:t>
            </a:r>
            <a:endParaRPr lang="ru-RU" sz="53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8864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Внутригородское муниципальное образование города федерального значения 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Санкт-Петербурга муниципальный округ </a:t>
            </a:r>
            <a:r>
              <a:rPr lang="ru-RU" sz="1400" b="1" dirty="0" err="1" smtClean="0">
                <a:solidFill>
                  <a:schemeClr val="bg2">
                    <a:lumMod val="50000"/>
                  </a:schemeClr>
                </a:solidFill>
              </a:rPr>
              <a:t>Обуховский</a:t>
            </a:r>
            <a:r>
              <a:rPr lang="ru-RU" sz="1400" b="1" dirty="0" err="1" smtClean="0">
                <a:solidFill>
                  <a:schemeClr val="bg1"/>
                </a:solidFill>
              </a:rPr>
              <a:t>Обу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endParaRPr lang="ru-RU" sz="1400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3" name="Рисунок 12" descr="MO_Obuhovs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556792"/>
            <a:ext cx="2423907" cy="3064810"/>
          </a:xfrm>
          <a:prstGeom prst="rect">
            <a:avLst/>
          </a:prstGeom>
        </p:spPr>
      </p:pic>
      <p:pic>
        <p:nvPicPr>
          <p:cNvPr id="5" name="Рисунок 4" descr="ГЕРБ ОБУХОВСКИЙ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1700808"/>
            <a:ext cx="1683605" cy="199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443664" cy="20162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Средства направленные на расходы: </a:t>
            </a:r>
          </a:p>
          <a:p>
            <a:pPr>
              <a:buNone/>
            </a:pPr>
            <a:r>
              <a:rPr lang="ru-RU" sz="2000" dirty="0" smtClean="0"/>
              <a:t>-на мероприятия по проведению подготовки и обучения неработающего населения способам защиты и действиям в чрезвычайных ситуациях – </a:t>
            </a:r>
            <a:r>
              <a:rPr lang="ru-RU" sz="2000" smtClean="0"/>
              <a:t>0,1 млн.руб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23928" y="76200"/>
            <a:ext cx="5112568" cy="288925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Национальная безопасность и правоохранительная деятельность</a:t>
            </a:r>
            <a:endParaRPr lang="ru-RU" sz="3600" dirty="0"/>
          </a:p>
        </p:txBody>
      </p:sp>
      <p:pic>
        <p:nvPicPr>
          <p:cNvPr id="7" name="Рисунок 6" descr="D8YvAq1WkAIenyB.jpg 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924944"/>
            <a:ext cx="5328592" cy="3554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005064"/>
            <a:ext cx="3608883" cy="2698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-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196752"/>
            <a:ext cx="4031940" cy="2687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5383088" cy="288925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Национальная экономика</a:t>
            </a:r>
            <a:endParaRPr lang="ru-RU" sz="3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3068960"/>
            <a:ext cx="3600400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Расходы на участие и финансирование временного трудоустройства безработных граждан, испытывающих трудности в поиске работы </a:t>
            </a:r>
          </a:p>
          <a:p>
            <a:pPr algn="ctr"/>
            <a:r>
              <a:rPr lang="ru-RU" sz="1400" dirty="0" smtClean="0"/>
              <a:t>-0,18 млн.руб. </a:t>
            </a:r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1196752"/>
            <a:ext cx="3960440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Расходы на участие в организации и финансировании временного трудоустройства несовершеннолетних от 14 до 18 лет в свободное от учебы время</a:t>
            </a:r>
          </a:p>
          <a:p>
            <a:pPr algn="ctr"/>
            <a:r>
              <a:rPr lang="ru-RU" sz="1400" dirty="0" smtClean="0"/>
              <a:t> -0,13 млн.руб.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07704" y="5085184"/>
            <a:ext cx="3312368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Расходы на содействие развитию малого бизнеса на территории муниципального образования</a:t>
            </a:r>
          </a:p>
          <a:p>
            <a:pPr algn="ctr"/>
            <a:r>
              <a:rPr lang="ru-RU" sz="1400" dirty="0" smtClean="0"/>
              <a:t> -0,02 млн.руб.</a:t>
            </a:r>
            <a:endParaRPr lang="ru-RU" sz="1400" dirty="0"/>
          </a:p>
        </p:txBody>
      </p:sp>
    </p:spTree>
  </p:cSld>
  <p:clrMapOvr>
    <a:masterClrMapping/>
  </p:clrMapOvr>
  <p:transition spd="med"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EFowm7aXUAAKWca.jpg 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4581128"/>
            <a:ext cx="2810086" cy="1873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gauz_detskiy_hospis_1.jpg"/>
          <p:cNvPicPr>
            <a:picLocks noChangeAspect="1"/>
          </p:cNvPicPr>
          <p:nvPr/>
        </p:nvPicPr>
        <p:blipFill>
          <a:blip r:embed="rId3" cstate="print"/>
          <a:srcRect l="12201" b="6185"/>
          <a:stretch>
            <a:fillRect/>
          </a:stretch>
        </p:blipFill>
        <p:spPr>
          <a:xfrm>
            <a:off x="179512" y="4365104"/>
            <a:ext cx="3240360" cy="2302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0160914094717_IMG_18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2636912"/>
            <a:ext cx="4680520" cy="312034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 descr="que8CnveRD3YBzsQYU5SjA=s11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1196752"/>
            <a:ext cx="2632720" cy="2180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letnyaya-uborka-territori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1196752"/>
            <a:ext cx="301139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51520" y="1124744"/>
          <a:ext cx="86868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5383088" cy="288925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Жилищно-коммунальное хозяйство</a:t>
            </a:r>
            <a:endParaRPr lang="ru-RU" sz="3600" dirty="0"/>
          </a:p>
        </p:txBody>
      </p:sp>
    </p:spTree>
  </p:cSld>
  <p:clrMapOvr>
    <a:masterClrMapping/>
  </p:clrMapOvr>
  <p:transition spd="med"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147248" cy="1227591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Осуществление экологического просвещения, организация экологического воспитания и формированию экологической культуры в области обращения с твердыми коммунальными отходами -210,0 тыс. руб.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Охрана окружающей среды</a:t>
            </a:r>
            <a:endParaRPr lang="ru-RU" sz="3600" dirty="0"/>
          </a:p>
        </p:txBody>
      </p:sp>
      <p:pic>
        <p:nvPicPr>
          <p:cNvPr id="7" name="Рисунок 6" descr="1e92a60b33a5d37085f4ec8aba3a54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636912"/>
            <a:ext cx="5753946" cy="3833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35896" y="260648"/>
            <a:ext cx="5311080" cy="288925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005064"/>
            <a:ext cx="3672408" cy="285293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9" name="Рисунок 8" descr="1703373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052736"/>
            <a:ext cx="3275337" cy="2182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404664"/>
          <a:ext cx="8640960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779912" y="116632"/>
            <a:ext cx="5364088" cy="288925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Образование</a:t>
            </a:r>
            <a:endParaRPr lang="ru-RU" sz="3600" dirty="0"/>
          </a:p>
        </p:txBody>
      </p:sp>
    </p:spTree>
  </p:cSld>
  <p:clrMapOvr>
    <a:masterClrMapping/>
  </p:clrMapOvr>
  <p:transition spd="med"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980728"/>
          <a:ext cx="8856984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35896" y="260648"/>
            <a:ext cx="5311080" cy="288925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Культура </a:t>
            </a:r>
            <a:endParaRPr lang="ru-RU" sz="3600" dirty="0"/>
          </a:p>
        </p:txBody>
      </p:sp>
      <p:pic>
        <p:nvPicPr>
          <p:cNvPr id="8" name="Рисунок 7" descr="7e677f8250afe0b37ca3fd554db796f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2204864"/>
            <a:ext cx="2904939" cy="2830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521280068_sal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2160" y="980728"/>
            <a:ext cx="2951609" cy="1966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novogodnie_shary-1024x68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61505" y="4653136"/>
            <a:ext cx="3202984" cy="2037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196752"/>
          <a:ext cx="8750206" cy="5375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35896" y="260648"/>
            <a:ext cx="5311080" cy="288925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Социальная политика</a:t>
            </a:r>
            <a:endParaRPr lang="ru-RU" sz="3600" dirty="0"/>
          </a:p>
        </p:txBody>
      </p:sp>
      <p:pic>
        <p:nvPicPr>
          <p:cNvPr id="8" name="Рисунок 7" descr="Extended-Family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980728"/>
            <a:ext cx="4248472" cy="252028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атание-на-лыжа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356992"/>
            <a:ext cx="5689366" cy="3299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3619128" cy="2090861"/>
          </a:xfrm>
          <a:effectLst>
            <a:outerShdw blurRad="76200" dist="50800" dir="5400000" rotWithShape="0">
              <a:srgbClr val="4E3B30">
                <a:alpha val="6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Расходы на создание условий для развития на территории муниципального образования массовой физической культуры и спорта – 0,3 млн.руб.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5311080" cy="288925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Физическая культура и спорт</a:t>
            </a:r>
            <a:endParaRPr lang="ru-RU" sz="3600" dirty="0"/>
          </a:p>
        </p:txBody>
      </p:sp>
      <p:pic>
        <p:nvPicPr>
          <p:cNvPr id="9" name="Рисунок 8" descr="5348024562796546_e0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052736"/>
            <a:ext cx="3571875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554163"/>
            <a:ext cx="4563616" cy="223487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Расходы на периодические издания, учрежденные представительными органами местного самоуправления </a:t>
            </a:r>
          </a:p>
          <a:p>
            <a:pPr algn="ctr">
              <a:buNone/>
            </a:pPr>
            <a:r>
              <a:rPr lang="ru-RU" dirty="0" smtClean="0"/>
              <a:t>- 0,85 млн.руб.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5311080" cy="288925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Средства массовой информации</a:t>
            </a:r>
            <a:endParaRPr lang="ru-RU" sz="3600" dirty="0"/>
          </a:p>
        </p:txBody>
      </p:sp>
      <p:pic>
        <p:nvPicPr>
          <p:cNvPr id="9" name="Рисунок 8" descr="крупный-п-ан-стога-газет-ассортимент-с-оженных-газет-на-бе-изне-пос-е-689161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834987"/>
            <a:ext cx="4176464" cy="278256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 descr="yyrj4s1nxj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556792"/>
            <a:ext cx="2843808" cy="199665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 descr="broshur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28082" y="4053069"/>
            <a:ext cx="3276365" cy="2184243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КОНТАКТНАЯ ИНФОРМАЦИЯ</a:t>
            </a:r>
            <a:endParaRPr lang="ru-RU" dirty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95455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1800" dirty="0" smtClean="0"/>
              <a:t>ВНУТРИГОРОДСКОЕ МУНИЦИПАЛЬНОЕ ОБРАЗОВАНИЕ САНКТ-ПЕТЕРБУРГА</a:t>
            </a:r>
          </a:p>
          <a:p>
            <a:pPr>
              <a:buNone/>
            </a:pPr>
            <a:r>
              <a:rPr lang="ru-RU" sz="1800" dirty="0" smtClean="0"/>
              <a:t>МУНИЦИПАЛЬНЫЙ ОКРУГ ОБУХОВСКИЙ</a:t>
            </a:r>
          </a:p>
          <a:p>
            <a:pPr>
              <a:buNone/>
            </a:pPr>
            <a:r>
              <a:rPr lang="ru-RU" sz="1800" dirty="0" smtClean="0"/>
              <a:t>Сокращенное наименование (МО МО ОБУХОВСКИЙ)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ГЛАВА МУНИЦИПАЛЬНОГО ОБРАЗОВАНИЯ</a:t>
            </a:r>
          </a:p>
          <a:p>
            <a:pPr>
              <a:buNone/>
            </a:pPr>
            <a:r>
              <a:rPr lang="ru-RU" sz="1800" dirty="0" smtClean="0"/>
              <a:t>-БАКУЛИН ВЛАДИСЛАВ ЮРЬЕВИЧ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Адрес юридического лица</a:t>
            </a:r>
          </a:p>
          <a:p>
            <a:pPr>
              <a:buNone/>
            </a:pPr>
            <a:r>
              <a:rPr lang="ru-RU" sz="1800" dirty="0" smtClean="0"/>
              <a:t>192012</a:t>
            </a:r>
          </a:p>
          <a:p>
            <a:pPr>
              <a:buNone/>
            </a:pPr>
            <a:r>
              <a:rPr lang="ru-RU" sz="1800" dirty="0" smtClean="0"/>
              <a:t>ГОРОД САНКТ-ПЕТЕРБУРГ ПЕРЕУЛОК 2-Й РАБФАКОВСКИЙ 2</a:t>
            </a:r>
          </a:p>
          <a:p>
            <a:pPr>
              <a:buNone/>
            </a:pPr>
            <a:r>
              <a:rPr lang="ru-RU" sz="1800" dirty="0" smtClean="0"/>
              <a:t>Контактные телефоны</a:t>
            </a:r>
          </a:p>
          <a:p>
            <a:pPr>
              <a:buNone/>
            </a:pPr>
            <a:r>
              <a:rPr lang="ru-RU" sz="1800" dirty="0" smtClean="0"/>
              <a:t>362-91-20, 368-43-96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600" dirty="0" smtClean="0"/>
              <a:t>ГЛАВА МЕСТНОЙ АДМИНИСТРАЦИИ </a:t>
            </a:r>
          </a:p>
          <a:p>
            <a:pPr>
              <a:buNone/>
            </a:pPr>
            <a:r>
              <a:rPr lang="ru-RU" sz="1600" dirty="0" smtClean="0"/>
              <a:t>-КУДРОВСКИЙ ИГОРЬ ОЛЕГОВИЧ</a:t>
            </a:r>
          </a:p>
        </p:txBody>
      </p:sp>
      <p:pic>
        <p:nvPicPr>
          <p:cNvPr id="9" name="Рисунок 8" descr="Bakulin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132856"/>
            <a:ext cx="130842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Kudrovskij-Igor-Olegovich-e15753123809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4365104"/>
            <a:ext cx="1368152" cy="1873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age0012.jpg"/>
          <p:cNvPicPr>
            <a:picLocks noChangeAspect="1"/>
          </p:cNvPicPr>
          <p:nvPr/>
        </p:nvPicPr>
        <p:blipFill>
          <a:blip r:embed="rId4" cstate="print"/>
          <a:srcRect r="26999" b="32471"/>
          <a:stretch>
            <a:fillRect/>
          </a:stretch>
        </p:blipFill>
        <p:spPr>
          <a:xfrm>
            <a:off x="5652120" y="4221088"/>
            <a:ext cx="331588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ГЕРБ ОБУХОВСКИЙ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1412776"/>
            <a:ext cx="2210378" cy="26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www.nfas.nichost.ru/upload/iblock/470/470001affde9b782ae74030c161a10c2.pn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90591" y="166879"/>
            <a:ext cx="1882825" cy="2018182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403648" y="1268760"/>
            <a:ext cx="7473653" cy="5256584"/>
          </a:xfrm>
        </p:spPr>
        <p:txBody>
          <a:bodyPr>
            <a:normAutofit fontScale="77500" lnSpcReduction="20000"/>
          </a:bodyPr>
          <a:lstStyle/>
          <a:p>
            <a:r>
              <a:rPr lang="ru-RU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Бюдже́т</a:t>
            </a: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кошелек, сумка, мешок с деньгами) — схема доходов и расходов определенного объекта (семьи, бизнеса, организации, государства и т. д.), устанавливаемая на определенный период времени, обычно на один год.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составленные по определенной форме сведения, данные о деятельности экономического субъекта за определенный прошедший период (Борисов А.Б. Большой экономический словарь. — М.: Книжный мир, 2003. — 895 с.).</a:t>
            </a:r>
          </a:p>
          <a:p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безвозмездные и безвозвратные поступления денежных средств в отчетном финансовом году.</a:t>
            </a:r>
          </a:p>
          <a:p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выплачиваемые из бюджета денежные средства в соответствии с установленными полномочиями по расходным обязательствам в отчетном финансовом году.</a:t>
            </a:r>
          </a:p>
          <a:p>
            <a:r>
              <a:rPr lang="ru-RU" altLang="ru-RU" b="1" baseline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</a:t>
            </a: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превышение расходов над доходами.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662736" cy="738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бюджет?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понятия.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6" name="Рисунок 5" descr="a72a3d4c70a945e7e2a2c64f45ba300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49768" y="5373216"/>
            <a:ext cx="2094232" cy="148478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276999"/>
            <a:ext cx="22794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9051531"/>
      </p:ext>
    </p:extLst>
  </p:cSld>
  <p:clrMapOvr>
    <a:masterClrMapping/>
  </p:clrMapOvr>
  <p:transition spd="med">
    <p:wheel spokes="8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3707904" y="188640"/>
            <a:ext cx="5436096" cy="280966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11" name="Рисунок 10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20688"/>
            <a:ext cx="3996507" cy="2593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1538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4453" y="4221088"/>
            <a:ext cx="3917235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mgB.as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077072"/>
            <a:ext cx="3024336" cy="2630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na_sayt-800x6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7448" y="620688"/>
            <a:ext cx="4206552" cy="2402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obuh-1024x61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83768" y="2708920"/>
            <a:ext cx="3747092" cy="2265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85_ful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060848"/>
            <a:ext cx="2826111" cy="3461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779912" y="116632"/>
            <a:ext cx="5253054" cy="357166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429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Основные показатели бюджета </a:t>
            </a:r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МО МО Обуховский на 2023 год и на плановый период 2024 и 2025 годов</a:t>
            </a:r>
            <a:endParaRPr lang="ru-RU" sz="2800" dirty="0">
              <a:solidFill>
                <a:srgbClr val="008000"/>
              </a:solidFill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179512" y="1412776"/>
          <a:ext cx="8856984" cy="5044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income-1024x6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81336"/>
            <a:ext cx="9144000" cy="597666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4632" cy="5977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3366FF"/>
                </a:solidFill>
              </a:rPr>
              <a:t>Структура доходов бюджета на 2023 год и на 2024 и 2025 годов.</a:t>
            </a:r>
            <a:endParaRPr lang="ru-RU" sz="2800" b="1" dirty="0">
              <a:solidFill>
                <a:srgbClr val="3366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00808"/>
            <a:ext cx="2143140" cy="642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Налоговые доходы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908720"/>
            <a:ext cx="2000264" cy="642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Неналоговые доходы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76256" y="1772816"/>
            <a:ext cx="1928826" cy="642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Безвозмездные поступления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8" name="Прямая со стрелкой 7"/>
          <p:cNvCxnSpPr>
            <a:stCxn id="4" idx="2"/>
          </p:cNvCxnSpPr>
          <p:nvPr/>
        </p:nvCxnSpPr>
        <p:spPr>
          <a:xfrm rot="5400000">
            <a:off x="1217073" y="2593783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4787108" y="228519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7786710" y="2285992"/>
            <a:ext cx="428630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51520" y="2708920"/>
            <a:ext cx="28575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НАЛОГИ НА ПРИБЫЛЬ, ДОХОДЫ :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Налог на доходы физических лиц</a:t>
            </a:r>
          </a:p>
          <a:p>
            <a:endParaRPr lang="ru-RU" sz="1400" b="1" dirty="0" smtClean="0"/>
          </a:p>
          <a:p>
            <a:endParaRPr lang="ru-RU" sz="14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03848" y="1628800"/>
            <a:ext cx="3214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dirty="0" smtClean="0"/>
          </a:p>
          <a:p>
            <a:r>
              <a:rPr lang="ru-RU" sz="1200" b="1" dirty="0" smtClean="0"/>
              <a:t>ДОХОДЫ ОТ ОКАЗАНИЯ ПЛАТНЫХ УСЛУГ И КОМПЕНСАЦИИ ЗАТРАТ ГОСУДАРСТВА</a:t>
            </a: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/>
              <a:t>ШТРАФЫ, САНКЦИИ, ВОЗМЕЩЕНИЕ УЩЕРБА</a:t>
            </a: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/>
              <a:t>ПРОЧИЕ НЕНАЛОГОВЫЕ ДОХОДЫ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44208" y="2636912"/>
            <a:ext cx="2699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Дотации на выравнивание бюджетной обеспеченности</a:t>
            </a:r>
          </a:p>
          <a:p>
            <a:r>
              <a:rPr lang="ru-RU" sz="1400" b="1" dirty="0" smtClean="0"/>
              <a:t>Субсидии</a:t>
            </a:r>
            <a:endParaRPr lang="ru-RU" sz="1400" b="1" dirty="0" smtClean="0"/>
          </a:p>
          <a:p>
            <a:r>
              <a:rPr lang="ru-RU" sz="1400" b="1" dirty="0" smtClean="0"/>
              <a:t>Субвенции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58082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7664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3366FF"/>
                </a:solidFill>
              </a:rPr>
              <a:t/>
            </a:r>
            <a:br>
              <a:rPr lang="ru-RU" sz="2800" b="1" dirty="0" smtClean="0">
                <a:solidFill>
                  <a:srgbClr val="3366FF"/>
                </a:solidFill>
              </a:rPr>
            </a:br>
            <a:r>
              <a:rPr lang="ru-RU" sz="2800" b="1" dirty="0" smtClean="0">
                <a:solidFill>
                  <a:srgbClr val="3366FF"/>
                </a:solidFill>
              </a:rPr>
              <a:t>План по налоговым доходам бюджета </a:t>
            </a:r>
            <a:r>
              <a:rPr lang="ru-RU" sz="2800" dirty="0" smtClean="0">
                <a:solidFill>
                  <a:srgbClr val="3366FF"/>
                </a:solidFill>
              </a:rPr>
              <a:t>на </a:t>
            </a:r>
            <a:r>
              <a:rPr lang="ru-RU" sz="2800" b="1" dirty="0" smtClean="0">
                <a:solidFill>
                  <a:srgbClr val="3366FF"/>
                </a:solidFill>
              </a:rPr>
              <a:t> 2023год и на плановый период 2024 и 2025 год</a:t>
            </a:r>
            <a:endParaRPr lang="ru-RU" sz="2800" b="1" dirty="0">
              <a:solidFill>
                <a:srgbClr val="3366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58082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971600" y="980728"/>
          <a:ext cx="7776864" cy="5304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 descr="dengi_kredi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653136"/>
            <a:ext cx="3017696" cy="192424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8206680" cy="83844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3366FF"/>
                </a:solidFill>
              </a:rPr>
              <a:t>Структура неналоговых доходов бюджета </a:t>
            </a:r>
            <a:r>
              <a:rPr lang="ru-RU" sz="2800" b="1" dirty="0" smtClean="0">
                <a:solidFill>
                  <a:srgbClr val="3366FF"/>
                </a:solidFill>
              </a:rPr>
              <a:t>в 2023году и плановом периоде 2024 и 2025 году.</a:t>
            </a:r>
            <a:endParaRPr lang="ru-RU" sz="2800" b="1" dirty="0">
              <a:solidFill>
                <a:srgbClr val="3366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58082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539552" y="1196752"/>
          <a:ext cx="8175282" cy="547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0" name="AutoShape 2" descr="Картинки по запросу картинки к бюджету по дохода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9130" y="5589240"/>
            <a:ext cx="3174870" cy="164564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nab-obuh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284984"/>
            <a:ext cx="5075408" cy="3385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89acceec007acdc581cae2d2ea7d81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548680"/>
            <a:ext cx="2791200" cy="171277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50006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3366FF"/>
                </a:solidFill>
              </a:rPr>
              <a:t>Безвозмездные поступления </a:t>
            </a:r>
            <a:endParaRPr lang="ru-RU" sz="2800" b="1" dirty="0">
              <a:solidFill>
                <a:srgbClr val="3366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58082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50" name="AutoShape 2" descr="Картинки по запросу картинки к бюджету по дохода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51520" y="188640"/>
          <a:ext cx="8712968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980728"/>
          <a:ext cx="8712968" cy="5450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35896" y="332656"/>
            <a:ext cx="5348318" cy="209528"/>
          </a:xfrm>
        </p:spPr>
        <p:txBody>
          <a:bodyPr/>
          <a:lstStyle/>
          <a:p>
            <a:r>
              <a:rPr lang="ru-RU" dirty="0" smtClean="0"/>
              <a:t>Внутригородское муниципальное </a:t>
            </a:r>
            <a:r>
              <a:rPr lang="ru-RU" dirty="0" smtClean="0"/>
              <a:t>образование города федерального значения </a:t>
            </a:r>
            <a:r>
              <a:rPr lang="ru-RU" dirty="0" smtClean="0"/>
              <a:t>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80920" cy="648072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rgbClr val="7030A0"/>
                </a:solidFill>
              </a:rPr>
              <a:t>Структура </a:t>
            </a:r>
            <a:r>
              <a:rPr lang="ru-RU" sz="1600" dirty="0">
                <a:solidFill>
                  <a:srgbClr val="7030A0"/>
                </a:solidFill>
              </a:rPr>
              <a:t>расходов </a:t>
            </a:r>
            <a:r>
              <a:rPr lang="ru-RU" sz="1600" dirty="0" smtClean="0">
                <a:solidFill>
                  <a:srgbClr val="7030A0"/>
                </a:solidFill>
              </a:rPr>
              <a:t>бюджета на </a:t>
            </a:r>
            <a:r>
              <a:rPr lang="ru-RU" sz="1600" dirty="0" smtClean="0">
                <a:solidFill>
                  <a:srgbClr val="7030A0"/>
                </a:solidFill>
              </a:rPr>
              <a:t>2023год и на плановый период 2024 и 2025 годов  </a:t>
            </a:r>
            <a:r>
              <a:rPr lang="ru-RU" sz="1600" dirty="0" smtClean="0">
                <a:solidFill>
                  <a:srgbClr val="7030A0"/>
                </a:solidFill>
              </a:rPr>
              <a:t>(млн.руб.)</a:t>
            </a:r>
            <a:endParaRPr lang="ru-RU" sz="1600" dirty="0"/>
          </a:p>
        </p:txBody>
      </p:sp>
    </p:spTree>
  </p:cSld>
  <p:clrMapOvr>
    <a:masterClrMapping/>
  </p:clrMapOvr>
  <p:transition spd="med"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2356" y="1673424"/>
          <a:ext cx="882164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35896" y="188640"/>
            <a:ext cx="5348318" cy="280966"/>
          </a:xfrm>
        </p:spPr>
        <p:txBody>
          <a:bodyPr/>
          <a:lstStyle/>
          <a:p>
            <a:r>
              <a:rPr lang="ru-RU" dirty="0" smtClean="0"/>
              <a:t>Внутригородское муниципальное </a:t>
            </a:r>
            <a:r>
              <a:rPr lang="ru-RU" dirty="0" smtClean="0"/>
              <a:t>образование города федерального значения Санкт-Петербурга </a:t>
            </a:r>
            <a:r>
              <a:rPr lang="ru-RU" dirty="0" smtClean="0"/>
              <a:t>муниципальный округ </a:t>
            </a:r>
            <a:r>
              <a:rPr lang="ru-RU" dirty="0" err="1" smtClean="0"/>
              <a:t>Обуховский</a:t>
            </a:r>
            <a:r>
              <a:rPr lang="ru-RU" dirty="0" smtClean="0"/>
              <a:t>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151216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66FF"/>
                </a:solidFill>
                <a:latin typeface="Haettenschweiler" pitchFamily="34" charset="0"/>
              </a:rPr>
              <a:t>План по расходам бюджета МО МО ОБУХОВСКИЙ </a:t>
            </a:r>
            <a:br>
              <a:rPr lang="ru-RU" sz="2800" dirty="0" smtClean="0">
                <a:solidFill>
                  <a:srgbClr val="0066FF"/>
                </a:solidFill>
                <a:latin typeface="Haettenschweiler" pitchFamily="34" charset="0"/>
              </a:rPr>
            </a:br>
            <a:r>
              <a:rPr lang="ru-RU" sz="2800" dirty="0" smtClean="0">
                <a:solidFill>
                  <a:srgbClr val="0066FF"/>
                </a:solidFill>
                <a:latin typeface="Haettenschweiler" pitchFamily="34" charset="0"/>
              </a:rPr>
              <a:t>на реализацию  </a:t>
            </a:r>
            <a:r>
              <a:rPr lang="ru-RU" sz="2800" dirty="0" smtClean="0">
                <a:solidFill>
                  <a:srgbClr val="0066FF"/>
                </a:solidFill>
                <a:latin typeface="Haettenschweiler" pitchFamily="34" charset="0"/>
              </a:rPr>
              <a:t>муниципальных программ </a:t>
            </a:r>
            <a:endParaRPr lang="ru-RU" sz="2800" dirty="0">
              <a:solidFill>
                <a:srgbClr val="0066FF"/>
              </a:solidFill>
              <a:latin typeface="Haettenschweiler" pitchFamily="34" charset="0"/>
            </a:endParaRPr>
          </a:p>
        </p:txBody>
      </p:sp>
    </p:spTree>
  </p:cSld>
  <p:clrMapOvr>
    <a:masterClrMapping/>
  </p:clrMapOvr>
  <p:transition spd="med">
    <p:wheel spokes="8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6313</TotalTime>
  <Words>824</Words>
  <Application>Microsoft Office PowerPoint</Application>
  <PresentationFormat>Экран (4:3)</PresentationFormat>
  <Paragraphs>162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БЮДЖЕТ ДЛЯ ГРАЖДАН                                          МО МО Обуховский                   на 2023 год и на плановый период 2024 и 2025 годов</vt:lpstr>
      <vt:lpstr> Что такое бюджет? Основные понятия.  </vt:lpstr>
      <vt:lpstr>Основные показатели бюджета   МО МО Обуховский на 2023 год и на плановый период 2024 и 2025 годов</vt:lpstr>
      <vt:lpstr>Структура доходов бюджета на 2023 год и на 2024 и 2025 годов.</vt:lpstr>
      <vt:lpstr> План по налоговым доходам бюджета на  2023год и на плановый период 2024 и 2025 год</vt:lpstr>
      <vt:lpstr>Структура неналоговых доходов бюджета в 2023году и плановом периоде 2024 и 2025 году.</vt:lpstr>
      <vt:lpstr>Безвозмездные поступления </vt:lpstr>
      <vt:lpstr>Структура расходов бюджета на 2023год и на плановый период 2024 и 2025 годов  (млн.руб.)</vt:lpstr>
      <vt:lpstr>План по расходам бюджета МО МО ОБУХОВСКИЙ  на реализацию  муниципальных программ </vt:lpstr>
      <vt:lpstr>Национальная безопасность и правоохранительная деятельность</vt:lpstr>
      <vt:lpstr>Национальная экономика</vt:lpstr>
      <vt:lpstr>Жилищно-коммунальное хозяйство</vt:lpstr>
      <vt:lpstr>Охрана окружающей среды</vt:lpstr>
      <vt:lpstr>Образование</vt:lpstr>
      <vt:lpstr>Культура </vt:lpstr>
      <vt:lpstr>Социальная политика</vt:lpstr>
      <vt:lpstr>Физическая культура и спорт</vt:lpstr>
      <vt:lpstr>Средства массовой информации</vt:lpstr>
      <vt:lpstr>КОНТАКТНАЯ ИНФОРМАЦИЯ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Nadejda</dc:creator>
  <cp:lastModifiedBy>1</cp:lastModifiedBy>
  <cp:revision>719</cp:revision>
  <dcterms:created xsi:type="dcterms:W3CDTF">2013-11-22T09:10:35Z</dcterms:created>
  <dcterms:modified xsi:type="dcterms:W3CDTF">2023-01-23T09:37:31Z</dcterms:modified>
</cp:coreProperties>
</file>