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289" r:id="rId2"/>
    <p:sldId id="319" r:id="rId3"/>
    <p:sldId id="304" r:id="rId4"/>
    <p:sldId id="403" r:id="rId5"/>
    <p:sldId id="404" r:id="rId6"/>
    <p:sldId id="405" r:id="rId7"/>
    <p:sldId id="406" r:id="rId8"/>
    <p:sldId id="291" r:id="rId9"/>
    <p:sldId id="292" r:id="rId10"/>
    <p:sldId id="408" r:id="rId11"/>
    <p:sldId id="409" r:id="rId12"/>
    <p:sldId id="410" r:id="rId13"/>
    <p:sldId id="415" r:id="rId14"/>
    <p:sldId id="411" r:id="rId15"/>
    <p:sldId id="412" r:id="rId16"/>
    <p:sldId id="380" r:id="rId17"/>
    <p:sldId id="413" r:id="rId18"/>
    <p:sldId id="414" r:id="rId19"/>
    <p:sldId id="416" r:id="rId20"/>
    <p:sldId id="3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9900"/>
    <a:srgbClr val="008000"/>
    <a:srgbClr val="0066FF"/>
    <a:srgbClr val="663300"/>
    <a:srgbClr val="CC0066"/>
    <a:srgbClr val="CCFFCC"/>
    <a:srgbClr val="CCFF33"/>
    <a:srgbClr val="66FFFF"/>
    <a:srgbClr val="33CC33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81658" autoAdjust="0"/>
  </p:normalViewPr>
  <p:slideViewPr>
    <p:cSldViewPr>
      <p:cViewPr>
        <p:scale>
          <a:sx n="125" d="100"/>
          <a:sy n="125" d="100"/>
        </p:scale>
        <p:origin x="-122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389378191695176E-2"/>
          <c:y val="5.603840314039181E-2"/>
          <c:w val="0.53476230131517954"/>
          <c:h val="0.911439099359330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3399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3.8511037714397282E-2"/>
                  <c:y val="-1.7779950856831223E-2"/>
                </c:manualLayout>
              </c:layout>
              <c:tx>
                <c:rich>
                  <a:bodyPr rot="0"/>
                  <a:lstStyle/>
                  <a:p>
                    <a:pPr>
                      <a:defRPr sz="2000"/>
                    </a:pPr>
                    <a:r>
                      <a:rPr lang="ru-RU" dirty="0" smtClean="0"/>
                      <a:t>5,2</a:t>
                    </a:r>
                    <a:endParaRPr lang="en-US" dirty="0"/>
                  </a:p>
                </c:rich>
              </c:tx>
              <c:spPr/>
              <c:showLegendKey val="1"/>
              <c:showVal val="1"/>
            </c:dLbl>
            <c:dLbl>
              <c:idx val="1"/>
              <c:layout>
                <c:manualLayout>
                  <c:x val="-4.1225948934023211E-3"/>
                  <c:y val="-2.4608016136735182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6,1</a:t>
                    </a:r>
                    <a:endParaRPr lang="en-US" sz="2000" b="1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7.8384722569766432E-2"/>
                  <c:y val="6.7736521338899056E-2"/>
                </c:manualLayout>
              </c:layout>
              <c:tx>
                <c:rich>
                  <a:bodyPr rot="0"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6,7</a:t>
                    </a:r>
                    <a:endParaRPr lang="en-US" dirty="0"/>
                  </a:p>
                </c:rich>
              </c:tx>
              <c:spPr/>
              <c:showLegendKey val="1"/>
              <c:showVal val="1"/>
            </c:dLbl>
            <c:dLbl>
              <c:idx val="3"/>
              <c:layout>
                <c:manualLayout>
                  <c:x val="2.0831692913386218E-3"/>
                  <c:y val="-0.11874999999999999"/>
                </c:manualLayout>
              </c:layout>
              <c:showLegendKey val="1"/>
              <c:showVal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Лист1!$A$2:$A$4</c:f>
              <c:strCache>
                <c:ptCount val="3"/>
                <c:pt idx="0">
                  <c:v>Налог на доход физических лиц. На 2025 год - 6,3  млн.руб.                                                                </c:v>
                </c:pt>
                <c:pt idx="1">
                  <c:v>Налог на доход физических лиц. На 2026 год - 6,9млн.руб.</c:v>
                </c:pt>
                <c:pt idx="2">
                  <c:v>Налог на доход физических лиц. На 2027 год - 7,8 млн.руб.</c:v>
                </c:pt>
              </c:strCache>
            </c:str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6.3</c:v>
                </c:pt>
                <c:pt idx="1">
                  <c:v>6.9</c:v>
                </c:pt>
                <c:pt idx="2">
                  <c:v>7.8</c:v>
                </c:pt>
              </c:numCache>
            </c:numRef>
          </c:val>
        </c:ser>
        <c:gapWidth val="100"/>
        <c:shape val="box"/>
        <c:axId val="90859392"/>
        <c:axId val="90859008"/>
        <c:axId val="0"/>
      </c:bar3DChart>
      <c:valAx>
        <c:axId val="90859008"/>
        <c:scaling>
          <c:orientation val="minMax"/>
        </c:scaling>
        <c:axPos val="l"/>
        <c:majorGridlines/>
        <c:numFmt formatCode="#,##0.0\ _₽" sourceLinked="1"/>
        <c:tickLblPos val="nextTo"/>
        <c:crossAx val="90859392"/>
        <c:crosses val="autoZero"/>
        <c:crossBetween val="between"/>
      </c:valAx>
      <c:catAx>
        <c:axId val="90859392"/>
        <c:scaling>
          <c:orientation val="minMax"/>
        </c:scaling>
        <c:delete val="1"/>
        <c:axPos val="b"/>
        <c:tickLblPos val="none"/>
        <c:crossAx val="9085900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447990453168041"/>
          <c:y val="0.13349016775913791"/>
          <c:w val="0.3460784050814279"/>
          <c:h val="0.7071519831129874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129619126139986"/>
          <c:y val="3.8342293443929511E-2"/>
          <c:w val="0.51558120078740088"/>
          <c:h val="0.743281250000000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оказания платных услуг и компенсации затрат государства                                                                       2025 год -0,4 млн.руб.                  2026 год - 0,4 млн.руб.                          2027 год - 0,9 млн.руб.       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Штрафы, санкции, возмещение ущерба                                                            2025 год - 0,02 млн.руб                      2026 год - 0,02 млн.руб.                      2027 год - 0,02 млн.руб.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</c:ser>
        <c:axId val="91240704"/>
        <c:axId val="91254784"/>
      </c:barChart>
      <c:catAx>
        <c:axId val="91240704"/>
        <c:scaling>
          <c:orientation val="minMax"/>
        </c:scaling>
        <c:axPos val="b"/>
        <c:numFmt formatCode="General" sourceLinked="1"/>
        <c:tickLblPos val="nextTo"/>
        <c:crossAx val="91254784"/>
        <c:crosses val="autoZero"/>
        <c:auto val="1"/>
        <c:lblAlgn val="ctr"/>
        <c:lblOffset val="100"/>
      </c:catAx>
      <c:valAx>
        <c:axId val="91254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12407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6536357071436492"/>
          <c:y val="5.2326246420875524E-3"/>
          <c:w val="0.33463642928563497"/>
          <c:h val="0.8632137954954688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8577801150376312E-2"/>
          <c:y val="8.6919636441848705E-2"/>
          <c:w val="0.5217308780164297"/>
          <c:h val="0.839587526615503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#,##0.00\ _₽</c:formatCode>
                <c:ptCount val="3"/>
                <c:pt idx="0">
                  <c:v>120.4</c:v>
                </c:pt>
                <c:pt idx="1">
                  <c:v>124.6</c:v>
                </c:pt>
                <c:pt idx="2">
                  <c:v>128.9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бюджетам на поддержку мер по обеспечению сбалансированности бюджетов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#,##0.00\ _₽</c:formatCode>
                <c:ptCount val="3"/>
                <c:pt idx="0">
                  <c:v>6.6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субсидии бюджетам внутригородских муниципальных образований городов федерального значения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#,##0.00\ _₽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 бюджетам 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#,##0.00\ _₽</c:formatCode>
                <c:ptCount val="3"/>
                <c:pt idx="0">
                  <c:v>5.4</c:v>
                </c:pt>
                <c:pt idx="1">
                  <c:v>5.6</c:v>
                </c:pt>
                <c:pt idx="2">
                  <c:v>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Лист1!$F$2:$F$4</c:f>
              <c:numCache>
                <c:formatCode>#,##0.00\ _₽</c:formatCode>
                <c:ptCount val="3"/>
                <c:pt idx="0">
                  <c:v>0.01</c:v>
                </c:pt>
                <c:pt idx="1">
                  <c:v>8.9999999999999993E-3</c:v>
                </c:pt>
                <c:pt idx="2">
                  <c:v>8.9999999999999993E-3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Субвенции бюджетам внутригородских муниципальных образований Санкт-Петербурга на содержание ребенка в семье опекуна и приемной семье 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Лист1!$G$2:$G$4</c:f>
              <c:numCache>
                <c:formatCode>#,##0.00\ _₽</c:formatCode>
                <c:ptCount val="3"/>
                <c:pt idx="0">
                  <c:v>13.4</c:v>
                </c:pt>
                <c:pt idx="1">
                  <c:v>13.9</c:v>
                </c:pt>
                <c:pt idx="2">
                  <c:v>14.5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Субвенции бюджетам внутригородских муниципальных образований Санкт-Петербурга на вознаграждение, причитающееся приемному родителю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Лист1!$H$2:$H$4</c:f>
              <c:numCache>
                <c:formatCode>#,##0.00\ _₽</c:formatCode>
                <c:ptCount val="3"/>
                <c:pt idx="0">
                  <c:v>10.9</c:v>
                </c:pt>
                <c:pt idx="1">
                  <c:v>11.4</c:v>
                </c:pt>
                <c:pt idx="2">
                  <c:v>11.9</c:v>
                </c:pt>
              </c:numCache>
            </c:numRef>
          </c:val>
        </c:ser>
        <c:dLbls>
          <c:showVal val="1"/>
        </c:dLbls>
        <c:axId val="91302144"/>
        <c:axId val="91337088"/>
      </c:barChart>
      <c:catAx>
        <c:axId val="91302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1337088"/>
        <c:crosses val="autoZero"/>
        <c:auto val="1"/>
        <c:lblAlgn val="ctr"/>
        <c:lblOffset val="100"/>
      </c:catAx>
      <c:valAx>
        <c:axId val="91337088"/>
        <c:scaling>
          <c:orientation val="minMax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130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410253782306123"/>
          <c:y val="3.6234654113510026E-2"/>
          <c:w val="0.33652337793309389"/>
          <c:h val="0.76994765656772479"/>
        </c:manualLayout>
      </c:layout>
      <c:txPr>
        <a:bodyPr/>
        <a:lstStyle/>
        <a:p>
          <a:pPr>
            <a:defRPr sz="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55.9</c:v>
                </c:pt>
                <c:pt idx="2">
                  <c:v>57.8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57.7</c:v>
                </c:pt>
                <c:pt idx="1">
                  <c:v>55.6</c:v>
                </c:pt>
                <c:pt idx="2">
                  <c:v>54.9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кинемотография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15.4</c:v>
                </c:pt>
                <c:pt idx="1">
                  <c:v>17.3</c:v>
                </c:pt>
                <c:pt idx="2">
                  <c:v>17.3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26.6</c:v>
                </c:pt>
                <c:pt idx="1">
                  <c:v>27.4</c:v>
                </c:pt>
                <c:pt idx="2">
                  <c:v>28.4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</c:numCache>
            </c:numRef>
          </c:val>
        </c:ser>
        <c:axId val="178426624"/>
        <c:axId val="178428160"/>
      </c:barChart>
      <c:catAx>
        <c:axId val="178426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8428160"/>
        <c:crosses val="autoZero"/>
        <c:auto val="1"/>
        <c:lblAlgn val="ctr"/>
        <c:lblOffset val="100"/>
      </c:catAx>
      <c:valAx>
        <c:axId val="178428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84266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800"/>
            </a:pPr>
            <a:endParaRPr lang="ru-RU"/>
          </a:p>
        </c:txPr>
      </c:legendEntry>
      <c:layout>
        <c:manualLayout>
          <c:xMode val="edge"/>
          <c:yMode val="edge"/>
          <c:x val="0.70081182560513289"/>
          <c:y val="0"/>
          <c:w val="0.28838570525906509"/>
          <c:h val="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plotArea>
      <c:layout>
        <c:manualLayout>
          <c:layoutTarget val="inner"/>
          <c:xMode val="edge"/>
          <c:yMode val="edge"/>
          <c:x val="0.28597504047998312"/>
          <c:y val="3.0812548605710487E-3"/>
          <c:w val="0.61236828418829869"/>
          <c:h val="0.5195765285338664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>
                <c:manualLayout>
                  <c:x val="4.1749587718570368E-2"/>
                  <c:y val="-4.8991470083570524E-3"/>
                </c:manualLayout>
              </c:layout>
              <c:showVal val="1"/>
            </c:dLbl>
            <c:dLbl>
              <c:idx val="1"/>
              <c:layout>
                <c:manualLayout>
                  <c:x val="-2.879281911625543E-2"/>
                  <c:y val="-1.2247867520892738E-2"/>
                </c:manualLayout>
              </c:layout>
              <c:showVal val="1"/>
            </c:dLbl>
            <c:dLbl>
              <c:idx val="2"/>
              <c:layout>
                <c:manualLayout>
                  <c:x val="-2.879281911625543E-2"/>
                  <c:y val="-7.3487205125356463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план 2025 год</c:v>
                </c:pt>
                <c:pt idx="1">
                  <c:v>план 2026 год</c:v>
                </c:pt>
                <c:pt idx="2">
                  <c:v>план 2027 год</c:v>
                </c:pt>
              </c:strCache>
            </c:strRef>
          </c:cat>
          <c:val>
            <c:numRef>
              <c:f>Лист1!$B$2:$B$4</c:f>
              <c:numCache>
                <c:formatCode>_-* #,##0.00_р_._-;\-* #,##0.00_р_._-;_-* "-"??_р_._-;_-@_-</c:formatCode>
                <c:ptCount val="3"/>
                <c:pt idx="0">
                  <c:v>75.7</c:v>
                </c:pt>
                <c:pt idx="1">
                  <c:v>75.599999999999994</c:v>
                </c:pt>
                <c:pt idx="2">
                  <c:v>74.900000000000006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5836050513940485E-2"/>
                  <c:y val="2.4495735041785483E-3"/>
                </c:manualLayout>
              </c:layout>
              <c:showVal val="1"/>
            </c:dLbl>
            <c:dLbl>
              <c:idx val="2"/>
              <c:layout>
                <c:manualLayout>
                  <c:x val="2.3034255293004346E-2"/>
                  <c:y val="-4.8991470083570967E-3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план 2025 год</c:v>
                </c:pt>
                <c:pt idx="1">
                  <c:v>план 2026 год</c:v>
                </c:pt>
                <c:pt idx="2">
                  <c:v>план 2027 год</c:v>
                </c:pt>
              </c:strCache>
            </c:strRef>
          </c:cat>
          <c:val>
            <c:numRef>
              <c:f>Лист1!$C$2:$C$4</c:f>
              <c:numCache>
                <c:formatCode>_-* #,##0.00_р_._-;\-* #,##0.00_р_._-;_-* "-"??_р_._-;_-@_-</c:formatCode>
                <c:ptCount val="3"/>
                <c:pt idx="0">
                  <c:v>87.6</c:v>
                </c:pt>
                <c:pt idx="1">
                  <c:v>83.2</c:v>
                </c:pt>
                <c:pt idx="2">
                  <c:v>86.2</c:v>
                </c:pt>
              </c:numCache>
            </c:numRef>
          </c:val>
        </c:ser>
        <c:gapWidth val="95"/>
        <c:overlap val="100"/>
        <c:axId val="168367616"/>
        <c:axId val="168369152"/>
      </c:barChart>
      <c:catAx>
        <c:axId val="1683676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="1">
                <a:solidFill>
                  <a:schemeClr val="tx1"/>
                </a:solidFill>
              </a:defRPr>
            </a:pPr>
            <a:endParaRPr lang="ru-RU"/>
          </a:p>
        </c:txPr>
        <c:crossAx val="168369152"/>
        <c:crosses val="autoZero"/>
        <c:auto val="1"/>
        <c:lblAlgn val="ctr"/>
        <c:lblOffset val="100"/>
      </c:catAx>
      <c:valAx>
        <c:axId val="168369152"/>
        <c:scaling>
          <c:orientation val="minMax"/>
        </c:scaling>
        <c:delete val="1"/>
        <c:axPos val="b"/>
        <c:majorGridlines/>
        <c:numFmt formatCode="_-* #,##0.00_р_._-;\-* #,##0.00_р_._-;_-* &quot;-&quot;??_р_._-;_-@_-" sourceLinked="1"/>
        <c:majorTickMark val="none"/>
        <c:tickLblPos val="none"/>
        <c:crossAx val="1683676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62459680405880846"/>
          <c:y val="0.54524513426156784"/>
          <c:w val="0.29236763044846881"/>
          <c:h val="0.44545534992236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Профессиональная подготовка, переподготовка и повышение квалификации 2025 -2027 годы -  0,04 млн. руб.</c:v>
                </c:pt>
                <c:pt idx="1">
                  <c:v>Расходы на проведение мероприятий по военно-патриотическому воспитанию молодежи на территории муниципального образования 2025-2027 годы 0,6 млн.руб.</c:v>
                </c:pt>
                <c:pt idx="2">
                  <c:v>Расходы на участие в профилактике терроризма и экстремизма 2025-2027 годы- 0,05 млн. руб.</c:v>
                </c:pt>
                <c:pt idx="3">
                  <c:v> Расходы на участие в деятельности по профилактике правонарушений 2025-2027 годы- 0,04 млн. руб.</c:v>
                </c:pt>
                <c:pt idx="4">
                  <c:v>Расходы на участие в деятельности по профилактике наркомании 2025-2027 годы - 0,03 млн.руб.</c:v>
                </c:pt>
                <c:pt idx="5">
                  <c:v>Расходы по участию в реализации мер по профилактике детского дорожного травматизма 2025-2027 годы - 0,04 млн.руб.</c:v>
                </c:pt>
                <c:pt idx="6">
                  <c:v> Расходы на организацию комплексных мероприятий по участию в создании условий для реализации мер, направленных на укрепление межнационального и межконфессионального согласия 2025-2027 годы - 0,04 млн. руб.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5.7000000000000002E-2</c:v>
                </c:pt>
                <c:pt idx="1">
                  <c:v>0.85699999999999998</c:v>
                </c:pt>
                <c:pt idx="2" formatCode="0.00%">
                  <c:v>7.0999999999999994E-2</c:v>
                </c:pt>
                <c:pt idx="3" formatCode="0.00%">
                  <c:v>5.7000000000000002E-2</c:v>
                </c:pt>
                <c:pt idx="4">
                  <c:v>0.05</c:v>
                </c:pt>
                <c:pt idx="5">
                  <c:v>5.7000000000000002E-2</c:v>
                </c:pt>
                <c:pt idx="6">
                  <c:v>5.7000000000000002E-2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321258286116334"/>
          <c:y val="1.1895323319054086E-2"/>
          <c:w val="0.47276888216124147"/>
          <c:h val="0.54549898202525282"/>
        </c:manualLayout>
      </c:layout>
      <c:txPr>
        <a:bodyPr/>
        <a:lstStyle/>
        <a:p>
          <a:pPr>
            <a:defRPr sz="800" b="1">
              <a:effectLst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928333572946751"/>
          <c:y val="0.24766738845730293"/>
          <c:w val="0.45352017998204863"/>
          <c:h val="0.6523489820519689"/>
        </c:manualLayout>
      </c:layout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выплату пенсии за выслугу лет лицам, замещавшим муниципальные должности и должности муниципальной службы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0.9</c:v>
                </c:pt>
                <c:pt idx="1">
                  <c:v>1.1000000000000001</c:v>
                </c:pt>
                <c:pt idx="2" formatCode="General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предоставление доплат к пенсии лицам, замещавшим муниципальные должности и должности муниципальной службы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Лист1!$B$3:$D$3</c:f>
              <c:numCache>
                <c:formatCode>0.0</c:formatCode>
                <c:ptCount val="3"/>
                <c:pt idx="0">
                  <c:v>1.3</c:v>
                </c:pt>
                <c:pt idx="1">
                  <c:v>1.1000000000000001</c:v>
                </c:pt>
                <c:pt idx="2" formatCode="General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Расходы на исполнение государственного полномочия по выплате денежных средств на
содержание ребенка в семье опекуна и приемной семье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Лист1!$B$4:$D$4</c:f>
              <c:numCache>
                <c:formatCode>0.0</c:formatCode>
                <c:ptCount val="3"/>
                <c:pt idx="0">
                  <c:v>13.4</c:v>
                </c:pt>
                <c:pt idx="1">
                  <c:v>13.9</c:v>
                </c:pt>
                <c:pt idx="2" formatCode="General">
                  <c:v>14.5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Расходы на исполнение государственного полномочия по выплате денежных средств на
вознаграждение приемным родителям 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Лист1!$B$5:$D$5</c:f>
              <c:numCache>
                <c:formatCode>0.0</c:formatCode>
                <c:ptCount val="3"/>
                <c:pt idx="0">
                  <c:v>10.9</c:v>
                </c:pt>
                <c:pt idx="1">
                  <c:v>11.4</c:v>
                </c:pt>
                <c:pt idx="2" formatCode="General">
                  <c:v>11.9</c:v>
                </c:pt>
              </c:numCache>
            </c:numRef>
          </c:val>
        </c:ser>
        <c:gapWidth val="100"/>
        <c:shape val="cylinder"/>
        <c:axId val="179224960"/>
        <c:axId val="179226496"/>
        <c:axId val="0"/>
      </c:bar3DChart>
      <c:catAx>
        <c:axId val="179224960"/>
        <c:scaling>
          <c:orientation val="minMax"/>
        </c:scaling>
        <c:axPos val="b"/>
        <c:tickLblPos val="nextTo"/>
        <c:crossAx val="179226496"/>
        <c:crosses val="autoZero"/>
        <c:auto val="1"/>
        <c:lblAlgn val="ctr"/>
        <c:lblOffset val="100"/>
      </c:catAx>
      <c:valAx>
        <c:axId val="179226496"/>
        <c:scaling>
          <c:orientation val="minMax"/>
        </c:scaling>
        <c:axPos val="l"/>
        <c:majorGridlines/>
        <c:numFmt formatCode="0.0" sourceLinked="1"/>
        <c:tickLblPos val="nextTo"/>
        <c:crossAx val="17922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4983350106272"/>
          <c:y val="8.0937286067208347E-2"/>
          <c:w val="0.27979329858062763"/>
          <c:h val="0.85702592493377405"/>
        </c:manualLayout>
      </c:layout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  <c:txPr>
        <a:bodyPr/>
        <a:lstStyle/>
        <a:p>
          <a:pPr rtl="0">
            <a:defRPr/>
          </a:pPr>
          <a:endParaRPr lang="ru-RU"/>
        </a:p>
      </c:txPr>
    </c:legend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3608-C8C4-4A50-A57B-53E3FD74339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0CD86-A4A7-4302-8664-0F2B2E807C00}">
      <dgm:prSet phldrT="[Текст]"/>
      <dgm:spPr/>
      <dgm:t>
        <a:bodyPr/>
        <a:lstStyle/>
        <a:p>
          <a:r>
            <a:rPr lang="ru-RU" dirty="0" smtClean="0"/>
            <a:t>Доходы бюджета</a:t>
          </a:r>
          <a:endParaRPr lang="ru-RU" dirty="0"/>
        </a:p>
      </dgm:t>
    </dgm:pt>
    <dgm:pt modelId="{2EAB5300-5021-405F-8C9A-E4AD29EAE50A}" type="parTrans" cxnId="{C900E8BE-55F3-450A-9B49-0FE9525ED9D1}">
      <dgm:prSet/>
      <dgm:spPr/>
      <dgm:t>
        <a:bodyPr/>
        <a:lstStyle/>
        <a:p>
          <a:endParaRPr lang="ru-RU"/>
        </a:p>
      </dgm:t>
    </dgm:pt>
    <dgm:pt modelId="{B3CAEDA6-D1A6-474E-8F9A-754B3B665039}" type="sibTrans" cxnId="{C900E8BE-55F3-450A-9B49-0FE9525ED9D1}">
      <dgm:prSet/>
      <dgm:spPr/>
      <dgm:t>
        <a:bodyPr/>
        <a:lstStyle/>
        <a:p>
          <a:endParaRPr lang="ru-RU"/>
        </a:p>
      </dgm:t>
    </dgm:pt>
    <dgm:pt modelId="{04C47CD2-37E7-4E77-8F5D-874497352B39}">
      <dgm:prSet phldrT="[Текст]"/>
      <dgm:spPr/>
      <dgm:t>
        <a:bodyPr/>
        <a:lstStyle/>
        <a:p>
          <a:pPr algn="ctr"/>
          <a:r>
            <a:rPr lang="ru-RU" dirty="0" smtClean="0"/>
            <a:t>На </a:t>
          </a:r>
          <a:r>
            <a:rPr lang="ru-RU" dirty="0" smtClean="0"/>
            <a:t>2025 год-163,2 </a:t>
          </a:r>
          <a:r>
            <a:rPr lang="ru-RU" dirty="0" err="1" smtClean="0"/>
            <a:t>млн.руб</a:t>
          </a:r>
          <a:endParaRPr lang="ru-RU" dirty="0" smtClean="0"/>
        </a:p>
        <a:p>
          <a:pPr algn="ctr"/>
          <a:r>
            <a:rPr lang="ru-RU" dirty="0" smtClean="0"/>
            <a:t>  На </a:t>
          </a:r>
          <a:r>
            <a:rPr lang="ru-RU" dirty="0" smtClean="0"/>
            <a:t>2026 </a:t>
          </a:r>
          <a:r>
            <a:rPr lang="ru-RU" dirty="0" smtClean="0"/>
            <a:t>год -</a:t>
          </a:r>
          <a:r>
            <a:rPr lang="ru-RU" dirty="0" smtClean="0"/>
            <a:t>162,7 </a:t>
          </a:r>
          <a:r>
            <a:rPr lang="ru-RU" dirty="0" smtClean="0"/>
            <a:t>млн.руб.</a:t>
          </a:r>
        </a:p>
        <a:p>
          <a:pPr algn="l"/>
          <a:r>
            <a:rPr lang="ru-RU" dirty="0" smtClean="0"/>
            <a:t>      На </a:t>
          </a:r>
          <a:r>
            <a:rPr lang="ru-RU" dirty="0" smtClean="0"/>
            <a:t>2027 </a:t>
          </a:r>
          <a:r>
            <a:rPr lang="ru-RU" dirty="0" smtClean="0"/>
            <a:t>год –</a:t>
          </a:r>
          <a:r>
            <a:rPr lang="ru-RU" dirty="0" smtClean="0"/>
            <a:t>169,7 </a:t>
          </a:r>
          <a:r>
            <a:rPr lang="ru-RU" dirty="0" smtClean="0"/>
            <a:t>млн.руб.</a:t>
          </a:r>
          <a:endParaRPr lang="ru-RU" dirty="0"/>
        </a:p>
      </dgm:t>
    </dgm:pt>
    <dgm:pt modelId="{D63448D9-73D0-4D7C-BA8D-AF2ACC67A0F2}" type="parTrans" cxnId="{739D5B31-923C-4C7E-8675-B217F1E0D16A}">
      <dgm:prSet/>
      <dgm:spPr/>
      <dgm:t>
        <a:bodyPr/>
        <a:lstStyle/>
        <a:p>
          <a:endParaRPr lang="ru-RU"/>
        </a:p>
      </dgm:t>
    </dgm:pt>
    <dgm:pt modelId="{E398CC7E-A452-42CE-B236-2A9B2DEA19D6}" type="sibTrans" cxnId="{739D5B31-923C-4C7E-8675-B217F1E0D16A}">
      <dgm:prSet/>
      <dgm:spPr/>
      <dgm:t>
        <a:bodyPr/>
        <a:lstStyle/>
        <a:p>
          <a:endParaRPr lang="ru-RU"/>
        </a:p>
      </dgm:t>
    </dgm:pt>
    <dgm:pt modelId="{8BD06CFB-1A5D-4798-A367-EC475825102B}">
      <dgm:prSet phldrT="[Текст]"/>
      <dgm:spPr/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4555B934-0B24-41C9-86D0-CD800EADFD7F}" type="parTrans" cxnId="{91EB6180-137A-4B0E-B318-BDC350EF671F}">
      <dgm:prSet/>
      <dgm:spPr/>
      <dgm:t>
        <a:bodyPr/>
        <a:lstStyle/>
        <a:p>
          <a:endParaRPr lang="ru-RU"/>
        </a:p>
      </dgm:t>
    </dgm:pt>
    <dgm:pt modelId="{A5BBD080-E1DA-4022-B5F8-D42991FD5940}" type="sibTrans" cxnId="{91EB6180-137A-4B0E-B318-BDC350EF671F}">
      <dgm:prSet/>
      <dgm:spPr/>
      <dgm:t>
        <a:bodyPr/>
        <a:lstStyle/>
        <a:p>
          <a:endParaRPr lang="ru-RU"/>
        </a:p>
      </dgm:t>
    </dgm:pt>
    <dgm:pt modelId="{7C149098-9373-4479-B190-AE0944C73B13}">
      <dgm:prSet phldrT="[Текст]"/>
      <dgm:spPr/>
      <dgm:t>
        <a:bodyPr/>
        <a:lstStyle/>
        <a:p>
          <a:pPr algn="ctr"/>
          <a:r>
            <a:rPr lang="ru-RU" dirty="0" smtClean="0"/>
            <a:t>Дефицит (</a:t>
          </a:r>
          <a:r>
            <a:rPr lang="ru-RU" dirty="0" err="1" smtClean="0"/>
            <a:t>профицит</a:t>
          </a:r>
          <a:r>
            <a:rPr lang="ru-RU" dirty="0" smtClean="0"/>
            <a:t>)</a:t>
          </a:r>
        </a:p>
        <a:p>
          <a:pPr algn="l"/>
          <a:r>
            <a:rPr lang="ru-RU" dirty="0" smtClean="0"/>
            <a:t>           На </a:t>
          </a:r>
          <a:r>
            <a:rPr lang="ru-RU" dirty="0" smtClean="0"/>
            <a:t>2025 </a:t>
          </a:r>
          <a:r>
            <a:rPr lang="ru-RU" dirty="0" smtClean="0"/>
            <a:t>год – 0 млн.руб.                            </a:t>
          </a:r>
        </a:p>
        <a:p>
          <a:pPr algn="l"/>
          <a:r>
            <a:rPr lang="ru-RU" dirty="0" smtClean="0"/>
            <a:t>           На </a:t>
          </a:r>
          <a:r>
            <a:rPr lang="ru-RU" dirty="0" smtClean="0"/>
            <a:t>2026 </a:t>
          </a:r>
          <a:r>
            <a:rPr lang="ru-RU" dirty="0" smtClean="0"/>
            <a:t>год – 0 млн.руб.</a:t>
          </a:r>
        </a:p>
        <a:p>
          <a:pPr algn="l"/>
          <a:r>
            <a:rPr lang="ru-RU" dirty="0" smtClean="0"/>
            <a:t>           На </a:t>
          </a:r>
          <a:r>
            <a:rPr lang="ru-RU" dirty="0" smtClean="0"/>
            <a:t>2027 </a:t>
          </a:r>
          <a:r>
            <a:rPr lang="ru-RU" dirty="0" smtClean="0"/>
            <a:t>год – 0 млн.руб.                          </a:t>
          </a:r>
        </a:p>
        <a:p>
          <a:pPr algn="ctr"/>
          <a:endParaRPr lang="ru-RU" dirty="0"/>
        </a:p>
      </dgm:t>
    </dgm:pt>
    <dgm:pt modelId="{19B35E05-59B6-4CC2-9615-603D4292380A}" type="parTrans" cxnId="{A244CAA2-1A93-4712-83E7-BC369E6FC9D3}">
      <dgm:prSet/>
      <dgm:spPr/>
      <dgm:t>
        <a:bodyPr/>
        <a:lstStyle/>
        <a:p>
          <a:endParaRPr lang="ru-RU"/>
        </a:p>
      </dgm:t>
    </dgm:pt>
    <dgm:pt modelId="{AF77F97C-8A16-4867-9BD5-917303C210D5}" type="sibTrans" cxnId="{A244CAA2-1A93-4712-83E7-BC369E6FC9D3}">
      <dgm:prSet/>
      <dgm:spPr/>
      <dgm:t>
        <a:bodyPr/>
        <a:lstStyle/>
        <a:p>
          <a:endParaRPr lang="ru-RU"/>
        </a:p>
      </dgm:t>
    </dgm:pt>
    <dgm:pt modelId="{B22B407A-1446-4ED6-BFAB-4933A2779BD7}">
      <dgm:prSet/>
      <dgm:spPr/>
      <dgm:t>
        <a:bodyPr/>
        <a:lstStyle/>
        <a:p>
          <a:pPr algn="l"/>
          <a:r>
            <a:rPr lang="ru-RU" dirty="0" smtClean="0"/>
            <a:t>На </a:t>
          </a:r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163,2 </a:t>
          </a:r>
          <a:r>
            <a:rPr lang="ru-RU" dirty="0" smtClean="0"/>
            <a:t>млн.руб.</a:t>
          </a:r>
        </a:p>
        <a:p>
          <a:pPr algn="l"/>
          <a:r>
            <a:rPr lang="ru-RU" dirty="0" smtClean="0"/>
            <a:t>На </a:t>
          </a:r>
          <a:r>
            <a:rPr lang="ru-RU" dirty="0" smtClean="0"/>
            <a:t>2026 </a:t>
          </a:r>
          <a:r>
            <a:rPr lang="ru-RU" dirty="0" smtClean="0"/>
            <a:t>год  - </a:t>
          </a:r>
          <a:r>
            <a:rPr lang="ru-RU" dirty="0" smtClean="0"/>
            <a:t>162,7 </a:t>
          </a:r>
          <a:r>
            <a:rPr lang="ru-RU" dirty="0" smtClean="0"/>
            <a:t>млн.руб.</a:t>
          </a:r>
        </a:p>
        <a:p>
          <a:pPr algn="l"/>
          <a:r>
            <a:rPr lang="ru-RU" dirty="0" smtClean="0"/>
            <a:t>На </a:t>
          </a:r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169,7 </a:t>
          </a:r>
          <a:r>
            <a:rPr lang="ru-RU" dirty="0" smtClean="0"/>
            <a:t>млн.руб.</a:t>
          </a:r>
          <a:endParaRPr lang="ru-RU" dirty="0"/>
        </a:p>
      </dgm:t>
    </dgm:pt>
    <dgm:pt modelId="{D5B7932A-2FAF-46D2-B6AC-C2B5A9FD3C67}" type="parTrans" cxnId="{1C1B6A27-CCE7-468D-B3EA-0F5EC254D904}">
      <dgm:prSet/>
      <dgm:spPr/>
      <dgm:t>
        <a:bodyPr/>
        <a:lstStyle/>
        <a:p>
          <a:endParaRPr lang="ru-RU"/>
        </a:p>
      </dgm:t>
    </dgm:pt>
    <dgm:pt modelId="{E802793F-D8B5-4558-9C39-F4613454C28A}" type="sibTrans" cxnId="{1C1B6A27-CCE7-468D-B3EA-0F5EC254D904}">
      <dgm:prSet/>
      <dgm:spPr/>
      <dgm:t>
        <a:bodyPr/>
        <a:lstStyle/>
        <a:p>
          <a:endParaRPr lang="ru-RU"/>
        </a:p>
      </dgm:t>
    </dgm:pt>
    <dgm:pt modelId="{A3E1E78C-2D5E-4401-9CEA-DA4CE4905B38}" type="pres">
      <dgm:prSet presAssocID="{B90F3608-C8C4-4A50-A57B-53E3FD74339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90ED0-B362-425E-873C-E9DEFABCB85F}" type="pres">
      <dgm:prSet presAssocID="{B90F3608-C8C4-4A50-A57B-53E3FD743396}" presName="dummyMaxCanvas" presStyleCnt="0"/>
      <dgm:spPr/>
    </dgm:pt>
    <dgm:pt modelId="{A7250C91-25C1-4E0A-9F2F-9ECB8744BA49}" type="pres">
      <dgm:prSet presAssocID="{B90F3608-C8C4-4A50-A57B-53E3FD743396}" presName="parentComposite" presStyleCnt="0"/>
      <dgm:spPr/>
    </dgm:pt>
    <dgm:pt modelId="{DABBB185-FD4B-4B56-ADCB-6F2EE5E99A89}" type="pres">
      <dgm:prSet presAssocID="{B90F3608-C8C4-4A50-A57B-53E3FD743396}" presName="parent1" presStyleLbl="alignAccFollowNode1" presStyleIdx="0" presStyleCnt="4" custScaleX="133092" custLinFactNeighborX="52828" custLinFactNeighborY="2855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5827228-5468-4312-B7EC-A0AC024E7E40}" type="pres">
      <dgm:prSet presAssocID="{B90F3608-C8C4-4A50-A57B-53E3FD743396}" presName="parent2" presStyleLbl="alignAccFollowNode1" presStyleIdx="1" presStyleCnt="4" custScaleX="122061" custLinFactNeighborX="63034" custLinFactNeighborY="2855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57F836A-447E-4D91-8620-041ED145236C}" type="pres">
      <dgm:prSet presAssocID="{B90F3608-C8C4-4A50-A57B-53E3FD743396}" presName="childrenComposite" presStyleCnt="0"/>
      <dgm:spPr/>
    </dgm:pt>
    <dgm:pt modelId="{B79E4029-A683-43C1-8008-E5015DCDC5C5}" type="pres">
      <dgm:prSet presAssocID="{B90F3608-C8C4-4A50-A57B-53E3FD743396}" presName="dummyMaxCanvas_ChildArea" presStyleCnt="0"/>
      <dgm:spPr/>
    </dgm:pt>
    <dgm:pt modelId="{F931181C-2310-439D-86E0-B2229480F8E8}" type="pres">
      <dgm:prSet presAssocID="{B90F3608-C8C4-4A50-A57B-53E3FD743396}" presName="fulcrum" presStyleLbl="alignAccFollowNode1" presStyleIdx="2" presStyleCnt="4" custLinFactX="46419" custLinFactNeighborX="100000" custLinFactNeighborY="4349"/>
      <dgm:spPr/>
    </dgm:pt>
    <dgm:pt modelId="{DA7D71CE-C201-4882-9511-3478CFE5054E}" type="pres">
      <dgm:prSet presAssocID="{B90F3608-C8C4-4A50-A57B-53E3FD743396}" presName="balance_12" presStyleLbl="alignAccFollowNode1" presStyleIdx="3" presStyleCnt="4" custAng="21360000" custScaleX="88487" custScaleY="145168" custLinFactNeighborX="19847" custLinFactNeighborY="22785">
        <dgm:presLayoutVars>
          <dgm:bulletEnabled val="1"/>
        </dgm:presLayoutVars>
      </dgm:prSet>
      <dgm:spPr/>
    </dgm:pt>
    <dgm:pt modelId="{5EBA8A5F-6FE8-4526-82A2-934BCEF10F89}" type="pres">
      <dgm:prSet presAssocID="{B90F3608-C8C4-4A50-A57B-53E3FD743396}" presName="right_12_1" presStyleLbl="node1" presStyleIdx="0" presStyleCnt="3" custAng="21360000" custScaleX="124907" custLinFactNeighborX="-12484" custLinFactNeighborY="-2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268D2-6742-4ACC-8DA4-48AEEC632785}" type="pres">
      <dgm:prSet presAssocID="{B90F3608-C8C4-4A50-A57B-53E3FD743396}" presName="right_12_2" presStyleLbl="node1" presStyleIdx="1" presStyleCnt="3" custAng="21360000" custScaleX="117539" custLinFactNeighborX="55914" custLinFactNeighborY="2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B781E-050E-4FCE-ABB2-4E58D21054B1}" type="pres">
      <dgm:prSet presAssocID="{B90F3608-C8C4-4A50-A57B-53E3FD743396}" presName="left_12_1" presStyleLbl="node1" presStyleIdx="2" presStyleCnt="3" custAng="21360000" custScaleX="118728" custLinFactNeighborX="54589" custLinFactNeighborY="-79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50BD9-4E6C-4FD3-A1BB-CAF0AA5A3252}" type="presOf" srcId="{04C47CD2-37E7-4E77-8F5D-874497352B39}" destId="{D38B781E-050E-4FCE-ABB2-4E58D21054B1}" srcOrd="0" destOrd="0" presId="urn:microsoft.com/office/officeart/2005/8/layout/balance1"/>
    <dgm:cxn modelId="{6F415087-7FDB-4EB1-A1ED-283F4F05EA1F}" type="presOf" srcId="{8BD06CFB-1A5D-4798-A367-EC475825102B}" destId="{B5827228-5468-4312-B7EC-A0AC024E7E40}" srcOrd="0" destOrd="0" presId="urn:microsoft.com/office/officeart/2005/8/layout/balance1"/>
    <dgm:cxn modelId="{A244CAA2-1A93-4712-83E7-BC369E6FC9D3}" srcId="{8BD06CFB-1A5D-4798-A367-EC475825102B}" destId="{7C149098-9373-4479-B190-AE0944C73B13}" srcOrd="0" destOrd="0" parTransId="{19B35E05-59B6-4CC2-9615-603D4292380A}" sibTransId="{AF77F97C-8A16-4867-9BD5-917303C210D5}"/>
    <dgm:cxn modelId="{80D31C9B-FD7E-40D4-B4F2-6E752ADA6260}" type="presOf" srcId="{7C149098-9373-4479-B190-AE0944C73B13}" destId="{5EBA8A5F-6FE8-4526-82A2-934BCEF10F89}" srcOrd="0" destOrd="0" presId="urn:microsoft.com/office/officeart/2005/8/layout/balance1"/>
    <dgm:cxn modelId="{91EB6180-137A-4B0E-B318-BDC350EF671F}" srcId="{B90F3608-C8C4-4A50-A57B-53E3FD743396}" destId="{8BD06CFB-1A5D-4798-A367-EC475825102B}" srcOrd="1" destOrd="0" parTransId="{4555B934-0B24-41C9-86D0-CD800EADFD7F}" sibTransId="{A5BBD080-E1DA-4022-B5F8-D42991FD5940}"/>
    <dgm:cxn modelId="{739D5B31-923C-4C7E-8675-B217F1E0D16A}" srcId="{7190CD86-A4A7-4302-8664-0F2B2E807C00}" destId="{04C47CD2-37E7-4E77-8F5D-874497352B39}" srcOrd="0" destOrd="0" parTransId="{D63448D9-73D0-4D7C-BA8D-AF2ACC67A0F2}" sibTransId="{E398CC7E-A452-42CE-B236-2A9B2DEA19D6}"/>
    <dgm:cxn modelId="{F0540EA2-668E-4881-988D-CFD235ABB07E}" type="presOf" srcId="{B22B407A-1446-4ED6-BFAB-4933A2779BD7}" destId="{FED268D2-6742-4ACC-8DA4-48AEEC632785}" srcOrd="0" destOrd="0" presId="urn:microsoft.com/office/officeart/2005/8/layout/balance1"/>
    <dgm:cxn modelId="{C900E8BE-55F3-450A-9B49-0FE9525ED9D1}" srcId="{B90F3608-C8C4-4A50-A57B-53E3FD743396}" destId="{7190CD86-A4A7-4302-8664-0F2B2E807C00}" srcOrd="0" destOrd="0" parTransId="{2EAB5300-5021-405F-8C9A-E4AD29EAE50A}" sibTransId="{B3CAEDA6-D1A6-474E-8F9A-754B3B665039}"/>
    <dgm:cxn modelId="{C5F17442-5545-4784-99D7-0733134ADBBB}" type="presOf" srcId="{B90F3608-C8C4-4A50-A57B-53E3FD743396}" destId="{A3E1E78C-2D5E-4401-9CEA-DA4CE4905B38}" srcOrd="0" destOrd="0" presId="urn:microsoft.com/office/officeart/2005/8/layout/balance1"/>
    <dgm:cxn modelId="{3F0D00E4-33DE-49D3-9F55-9D96A5234E5A}" type="presOf" srcId="{7190CD86-A4A7-4302-8664-0F2B2E807C00}" destId="{DABBB185-FD4B-4B56-ADCB-6F2EE5E99A89}" srcOrd="0" destOrd="0" presId="urn:microsoft.com/office/officeart/2005/8/layout/balance1"/>
    <dgm:cxn modelId="{1C1B6A27-CCE7-468D-B3EA-0F5EC254D904}" srcId="{8BD06CFB-1A5D-4798-A367-EC475825102B}" destId="{B22B407A-1446-4ED6-BFAB-4933A2779BD7}" srcOrd="1" destOrd="0" parTransId="{D5B7932A-2FAF-46D2-B6AC-C2B5A9FD3C67}" sibTransId="{E802793F-D8B5-4558-9C39-F4613454C28A}"/>
    <dgm:cxn modelId="{0651CC3E-FC09-4402-A62E-C0173003B323}" type="presParOf" srcId="{A3E1E78C-2D5E-4401-9CEA-DA4CE4905B38}" destId="{36B90ED0-B362-425E-873C-E9DEFABCB85F}" srcOrd="0" destOrd="0" presId="urn:microsoft.com/office/officeart/2005/8/layout/balance1"/>
    <dgm:cxn modelId="{152067BF-9E2C-4BC1-8A35-0BBBD16C1B86}" type="presParOf" srcId="{A3E1E78C-2D5E-4401-9CEA-DA4CE4905B38}" destId="{A7250C91-25C1-4E0A-9F2F-9ECB8744BA49}" srcOrd="1" destOrd="0" presId="urn:microsoft.com/office/officeart/2005/8/layout/balance1"/>
    <dgm:cxn modelId="{A8687A66-11A8-4BE0-803F-04CFE85F62CC}" type="presParOf" srcId="{A7250C91-25C1-4E0A-9F2F-9ECB8744BA49}" destId="{DABBB185-FD4B-4B56-ADCB-6F2EE5E99A89}" srcOrd="0" destOrd="0" presId="urn:microsoft.com/office/officeart/2005/8/layout/balance1"/>
    <dgm:cxn modelId="{89EB3AE0-9179-49BD-B62F-70F6F39A6DC9}" type="presParOf" srcId="{A7250C91-25C1-4E0A-9F2F-9ECB8744BA49}" destId="{B5827228-5468-4312-B7EC-A0AC024E7E40}" srcOrd="1" destOrd="0" presId="urn:microsoft.com/office/officeart/2005/8/layout/balance1"/>
    <dgm:cxn modelId="{6E3256B2-2F82-46A3-9CB7-75C1403E2D69}" type="presParOf" srcId="{A3E1E78C-2D5E-4401-9CEA-DA4CE4905B38}" destId="{457F836A-447E-4D91-8620-041ED145236C}" srcOrd="2" destOrd="0" presId="urn:microsoft.com/office/officeart/2005/8/layout/balance1"/>
    <dgm:cxn modelId="{184DE9D2-8124-4A14-8210-78A19F02075D}" type="presParOf" srcId="{457F836A-447E-4D91-8620-041ED145236C}" destId="{B79E4029-A683-43C1-8008-E5015DCDC5C5}" srcOrd="0" destOrd="0" presId="urn:microsoft.com/office/officeart/2005/8/layout/balance1"/>
    <dgm:cxn modelId="{29010BDE-28CE-4236-B717-83F5EE45A893}" type="presParOf" srcId="{457F836A-447E-4D91-8620-041ED145236C}" destId="{F931181C-2310-439D-86E0-B2229480F8E8}" srcOrd="1" destOrd="0" presId="urn:microsoft.com/office/officeart/2005/8/layout/balance1"/>
    <dgm:cxn modelId="{AC424469-56EA-4762-9C9C-D6F821EA008B}" type="presParOf" srcId="{457F836A-447E-4D91-8620-041ED145236C}" destId="{DA7D71CE-C201-4882-9511-3478CFE5054E}" srcOrd="2" destOrd="0" presId="urn:microsoft.com/office/officeart/2005/8/layout/balance1"/>
    <dgm:cxn modelId="{E7CB514F-9C63-46EC-8F7C-E4D3FF756DCC}" type="presParOf" srcId="{457F836A-447E-4D91-8620-041ED145236C}" destId="{5EBA8A5F-6FE8-4526-82A2-934BCEF10F89}" srcOrd="3" destOrd="0" presId="urn:microsoft.com/office/officeart/2005/8/layout/balance1"/>
    <dgm:cxn modelId="{A54D611C-894E-47BB-9BD0-975FE84A9B34}" type="presParOf" srcId="{457F836A-447E-4D91-8620-041ED145236C}" destId="{FED268D2-6742-4ACC-8DA4-48AEEC632785}" srcOrd="4" destOrd="0" presId="urn:microsoft.com/office/officeart/2005/8/layout/balance1"/>
    <dgm:cxn modelId="{C522EC1E-9F7B-41E4-9244-3399B0185B77}" type="presParOf" srcId="{457F836A-447E-4D91-8620-041ED145236C}" destId="{D38B781E-050E-4FCE-ABB2-4E58D21054B1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51877-A494-4E1C-B691-0361BC0FE3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88D6D-A179-4234-8637-4730CDB9FA1C}">
      <dgm:prSet phldrT="[Текст]"/>
      <dgm:spPr/>
      <dgm:t>
        <a:bodyPr/>
        <a:lstStyle/>
        <a:p>
          <a:r>
            <a:rPr lang="ru-RU" dirty="0" smtClean="0"/>
            <a:t>БЛАГОУСТРОЙСТВО</a:t>
          </a:r>
          <a:endParaRPr lang="ru-RU" dirty="0"/>
        </a:p>
      </dgm:t>
    </dgm:pt>
    <dgm:pt modelId="{345617EE-08CF-4167-BC1A-8B4C169D348D}" type="parTrans" cxnId="{FFFE4B62-738F-4C8E-9480-2CE2E25E7016}">
      <dgm:prSet/>
      <dgm:spPr/>
      <dgm:t>
        <a:bodyPr/>
        <a:lstStyle/>
        <a:p>
          <a:endParaRPr lang="ru-RU"/>
        </a:p>
      </dgm:t>
    </dgm:pt>
    <dgm:pt modelId="{6A2E104B-EFC3-4BA8-84B6-A7AE7CCF008D}" type="sibTrans" cxnId="{FFFE4B62-738F-4C8E-9480-2CE2E25E7016}">
      <dgm:prSet/>
      <dgm:spPr/>
      <dgm:t>
        <a:bodyPr/>
        <a:lstStyle/>
        <a:p>
          <a:endParaRPr lang="ru-RU"/>
        </a:p>
      </dgm:t>
    </dgm:pt>
    <dgm:pt modelId="{F9294E28-F5C1-4EA1-BA15-128F60047D39}">
      <dgm:prSet phldrT="[Текст]" custT="1"/>
      <dgm:spPr/>
      <dgm:t>
        <a:bodyPr/>
        <a:lstStyle/>
        <a:p>
          <a:r>
            <a:rPr lang="ru-RU" sz="1000" dirty="0" smtClean="0"/>
            <a:t>Благоустройство внутриквартальных территорий </a:t>
          </a:r>
        </a:p>
        <a:p>
          <a:r>
            <a:rPr lang="ru-RU" sz="1000" dirty="0" smtClean="0"/>
            <a:t>2025 </a:t>
          </a:r>
          <a:r>
            <a:rPr lang="ru-RU" sz="1000" dirty="0" smtClean="0"/>
            <a:t>год -</a:t>
          </a:r>
          <a:r>
            <a:rPr lang="ru-RU" sz="1000" dirty="0" smtClean="0"/>
            <a:t>14,4 </a:t>
          </a:r>
          <a:r>
            <a:rPr lang="ru-RU" sz="1000" dirty="0" smtClean="0"/>
            <a:t>млн.руб.                      </a:t>
          </a:r>
          <a:r>
            <a:rPr lang="ru-RU" sz="1000" dirty="0" smtClean="0"/>
            <a:t>2026 </a:t>
          </a:r>
          <a:r>
            <a:rPr lang="ru-RU" sz="1000" dirty="0" smtClean="0"/>
            <a:t>год – </a:t>
          </a:r>
          <a:r>
            <a:rPr lang="ru-RU" sz="1000" dirty="0" smtClean="0"/>
            <a:t>32,8 </a:t>
          </a:r>
          <a:r>
            <a:rPr lang="ru-RU" sz="1000" dirty="0" smtClean="0"/>
            <a:t>млн. руб.                   </a:t>
          </a:r>
          <a:r>
            <a:rPr lang="ru-RU" sz="1000" dirty="0" smtClean="0"/>
            <a:t>2027 </a:t>
          </a:r>
          <a:r>
            <a:rPr lang="ru-RU" sz="1000" dirty="0" smtClean="0"/>
            <a:t>год – </a:t>
          </a:r>
          <a:r>
            <a:rPr lang="ru-RU" sz="1000" dirty="0" smtClean="0"/>
            <a:t>32,2 </a:t>
          </a:r>
          <a:r>
            <a:rPr lang="ru-RU" sz="1000" dirty="0" smtClean="0"/>
            <a:t>млн.руб.</a:t>
          </a:r>
          <a:endParaRPr lang="ru-RU" sz="1000" dirty="0"/>
        </a:p>
      </dgm:t>
    </dgm:pt>
    <dgm:pt modelId="{E33F25A1-4458-4671-9C03-EF7FB0E038AE}" type="parTrans" cxnId="{53D11CD0-FAA9-468E-8423-C8782E7AF131}">
      <dgm:prSet/>
      <dgm:spPr/>
      <dgm:t>
        <a:bodyPr/>
        <a:lstStyle/>
        <a:p>
          <a:endParaRPr lang="ru-RU"/>
        </a:p>
      </dgm:t>
    </dgm:pt>
    <dgm:pt modelId="{6D8C53EF-1919-4257-9DB2-D74F6FC486A6}" type="sibTrans" cxnId="{53D11CD0-FAA9-468E-8423-C8782E7AF131}">
      <dgm:prSet/>
      <dgm:spPr/>
      <dgm:t>
        <a:bodyPr/>
        <a:lstStyle/>
        <a:p>
          <a:endParaRPr lang="ru-RU"/>
        </a:p>
      </dgm:t>
    </dgm:pt>
    <dgm:pt modelId="{6D267438-F562-4976-B5F9-4D7D50A4AF5A}">
      <dgm:prSet phldrT="[Текст]" custT="1"/>
      <dgm:spPr/>
      <dgm:t>
        <a:bodyPr/>
        <a:lstStyle/>
        <a:p>
          <a:r>
            <a:rPr lang="ru-RU" sz="1000" dirty="0" smtClean="0"/>
            <a:t>Размещение, содержание детских и спортивных площадок </a:t>
          </a:r>
        </a:p>
        <a:p>
          <a:r>
            <a:rPr lang="ru-RU" sz="1000" dirty="0" smtClean="0"/>
            <a:t>2025 </a:t>
          </a:r>
          <a:r>
            <a:rPr lang="ru-RU" sz="1000" dirty="0" smtClean="0"/>
            <a:t>год – </a:t>
          </a:r>
          <a:r>
            <a:rPr lang="ru-RU" sz="1000" dirty="0" smtClean="0"/>
            <a:t>17,9 </a:t>
          </a:r>
          <a:r>
            <a:rPr lang="ru-RU" sz="1000" dirty="0" smtClean="0"/>
            <a:t>млн.руб.                        </a:t>
          </a:r>
          <a:r>
            <a:rPr lang="ru-RU" sz="1000" dirty="0" smtClean="0"/>
            <a:t>2026 </a:t>
          </a:r>
          <a:r>
            <a:rPr lang="ru-RU" sz="1000" dirty="0" smtClean="0"/>
            <a:t>год – </a:t>
          </a:r>
          <a:r>
            <a:rPr lang="ru-RU" sz="1000" dirty="0" smtClean="0"/>
            <a:t>1,2 </a:t>
          </a:r>
          <a:r>
            <a:rPr lang="ru-RU" sz="1000" dirty="0" smtClean="0"/>
            <a:t>млн.руб.                        </a:t>
          </a:r>
          <a:r>
            <a:rPr lang="ru-RU" sz="1000" dirty="0" smtClean="0"/>
            <a:t>2027 </a:t>
          </a:r>
          <a:r>
            <a:rPr lang="ru-RU" sz="1000" dirty="0" smtClean="0"/>
            <a:t>год – </a:t>
          </a:r>
          <a:r>
            <a:rPr lang="ru-RU" sz="1000" dirty="0" smtClean="0"/>
            <a:t>1,2 </a:t>
          </a:r>
          <a:r>
            <a:rPr lang="ru-RU" sz="1000" dirty="0" smtClean="0"/>
            <a:t>млн.руб</a:t>
          </a:r>
          <a:r>
            <a:rPr lang="ru-RU" sz="800" dirty="0" smtClean="0"/>
            <a:t>.</a:t>
          </a:r>
          <a:endParaRPr lang="ru-RU" sz="800" dirty="0"/>
        </a:p>
      </dgm:t>
    </dgm:pt>
    <dgm:pt modelId="{D40B1792-44B2-4527-80F9-FFF8E01F39FA}" type="parTrans" cxnId="{3E90F31B-BE77-4838-B98E-ECF6FE9DB7FD}">
      <dgm:prSet/>
      <dgm:spPr/>
      <dgm:t>
        <a:bodyPr/>
        <a:lstStyle/>
        <a:p>
          <a:endParaRPr lang="ru-RU"/>
        </a:p>
      </dgm:t>
    </dgm:pt>
    <dgm:pt modelId="{A35D39EA-95FF-4037-BA49-0A59B866C2DA}" type="sibTrans" cxnId="{3E90F31B-BE77-4838-B98E-ECF6FE9DB7FD}">
      <dgm:prSet/>
      <dgm:spPr/>
      <dgm:t>
        <a:bodyPr/>
        <a:lstStyle/>
        <a:p>
          <a:endParaRPr lang="ru-RU"/>
        </a:p>
      </dgm:t>
    </dgm:pt>
    <dgm:pt modelId="{EBA8E353-765A-4B3F-98BF-03BB172377B1}">
      <dgm:prSet phldrT="[Текст]" custT="1"/>
      <dgm:spPr/>
      <dgm:t>
        <a:bodyPr/>
        <a:lstStyle/>
        <a:p>
          <a:r>
            <a:rPr lang="ru-RU" sz="1000" dirty="0" smtClean="0"/>
            <a:t>Озеленение </a:t>
          </a:r>
        </a:p>
        <a:p>
          <a:r>
            <a:rPr lang="ru-RU" sz="1000" dirty="0" smtClean="0"/>
            <a:t> </a:t>
          </a:r>
          <a:r>
            <a:rPr lang="ru-RU" sz="1000" dirty="0" smtClean="0"/>
            <a:t>2025 </a:t>
          </a:r>
          <a:r>
            <a:rPr lang="ru-RU" sz="1000" dirty="0" smtClean="0"/>
            <a:t>год – </a:t>
          </a:r>
          <a:r>
            <a:rPr lang="ru-RU" sz="1000" dirty="0" smtClean="0"/>
            <a:t>15,9 </a:t>
          </a:r>
          <a:r>
            <a:rPr lang="ru-RU" sz="1000" dirty="0" smtClean="0"/>
            <a:t>млн.руб.                    </a:t>
          </a:r>
          <a:r>
            <a:rPr lang="ru-RU" sz="1000" dirty="0" smtClean="0"/>
            <a:t>2026 </a:t>
          </a:r>
          <a:r>
            <a:rPr lang="ru-RU" sz="1000" dirty="0" smtClean="0"/>
            <a:t>год – </a:t>
          </a:r>
          <a:r>
            <a:rPr lang="ru-RU" sz="1000" dirty="0" smtClean="0"/>
            <a:t>12,7 </a:t>
          </a:r>
          <a:r>
            <a:rPr lang="ru-RU" sz="1000" dirty="0" smtClean="0"/>
            <a:t>млн.руб.                     </a:t>
          </a:r>
          <a:r>
            <a:rPr lang="ru-RU" sz="1000" dirty="0" smtClean="0"/>
            <a:t>2027 </a:t>
          </a:r>
          <a:r>
            <a:rPr lang="ru-RU" sz="1000" dirty="0" smtClean="0"/>
            <a:t>год – </a:t>
          </a:r>
          <a:r>
            <a:rPr lang="ru-RU" sz="1000" dirty="0" smtClean="0"/>
            <a:t>12,7 </a:t>
          </a:r>
          <a:r>
            <a:rPr lang="ru-RU" sz="1000" dirty="0" smtClean="0"/>
            <a:t>млн.руб.</a:t>
          </a:r>
          <a:endParaRPr lang="ru-RU" sz="1000" dirty="0"/>
        </a:p>
      </dgm:t>
    </dgm:pt>
    <dgm:pt modelId="{57672B79-0926-4C78-836B-E7B25A71E9F5}" type="parTrans" cxnId="{F551B0E5-5850-40EF-B589-51FEF73530D3}">
      <dgm:prSet/>
      <dgm:spPr/>
      <dgm:t>
        <a:bodyPr/>
        <a:lstStyle/>
        <a:p>
          <a:endParaRPr lang="ru-RU"/>
        </a:p>
      </dgm:t>
    </dgm:pt>
    <dgm:pt modelId="{7C85EF70-9FF9-45C1-9E27-BBD992814374}" type="sibTrans" cxnId="{F551B0E5-5850-40EF-B589-51FEF73530D3}">
      <dgm:prSet/>
      <dgm:spPr/>
      <dgm:t>
        <a:bodyPr/>
        <a:lstStyle/>
        <a:p>
          <a:endParaRPr lang="ru-RU"/>
        </a:p>
      </dgm:t>
    </dgm:pt>
    <dgm:pt modelId="{481CA40E-2D47-478F-861A-8AA903ACA2D7}">
      <dgm:prSet phldrT="[Текст]" phldr="1"/>
      <dgm:spPr/>
      <dgm:t>
        <a:bodyPr/>
        <a:lstStyle/>
        <a:p>
          <a:endParaRPr lang="ru-RU" dirty="0"/>
        </a:p>
      </dgm:t>
    </dgm:pt>
    <dgm:pt modelId="{037A9352-F623-41FE-A3D8-E27B11A5AEF1}" type="parTrans" cxnId="{4DD0F12C-D633-4D13-ABAF-343900301FD6}">
      <dgm:prSet/>
      <dgm:spPr/>
      <dgm:t>
        <a:bodyPr/>
        <a:lstStyle/>
        <a:p>
          <a:endParaRPr lang="ru-RU"/>
        </a:p>
      </dgm:t>
    </dgm:pt>
    <dgm:pt modelId="{72179B03-A109-4BA1-9F6E-43EA33D4446D}" type="sibTrans" cxnId="{4DD0F12C-D633-4D13-ABAF-343900301FD6}">
      <dgm:prSet/>
      <dgm:spPr/>
      <dgm:t>
        <a:bodyPr/>
        <a:lstStyle/>
        <a:p>
          <a:endParaRPr lang="ru-RU"/>
        </a:p>
      </dgm:t>
    </dgm:pt>
    <dgm:pt modelId="{34D43E66-AA42-4F50-8CC0-90F75A684368}">
      <dgm:prSet phldrT="[Текст]" custT="1"/>
      <dgm:spPr/>
      <dgm:t>
        <a:bodyPr/>
        <a:lstStyle/>
        <a:p>
          <a:r>
            <a:rPr lang="ru-RU" sz="1000" dirty="0" smtClean="0"/>
            <a:t>Расходы на уборку территорий зеленых насаждений общего пользования местного значения на территории муниципального образования                                    </a:t>
          </a:r>
          <a:r>
            <a:rPr lang="ru-RU" sz="1000" dirty="0" smtClean="0"/>
            <a:t>2025 год </a:t>
          </a:r>
          <a:r>
            <a:rPr lang="ru-RU" sz="1000" dirty="0" smtClean="0"/>
            <a:t>– </a:t>
          </a:r>
          <a:r>
            <a:rPr lang="ru-RU" sz="1000" dirty="0" smtClean="0"/>
            <a:t>9,4 </a:t>
          </a:r>
          <a:r>
            <a:rPr lang="ru-RU" sz="1000" dirty="0" smtClean="0"/>
            <a:t>млн. руб.                               </a:t>
          </a:r>
          <a:r>
            <a:rPr lang="ru-RU" sz="1000" dirty="0" smtClean="0"/>
            <a:t>2026 </a:t>
          </a:r>
          <a:r>
            <a:rPr lang="ru-RU" sz="1000" dirty="0" smtClean="0"/>
            <a:t>год – </a:t>
          </a:r>
          <a:r>
            <a:rPr lang="ru-RU" sz="1000" dirty="0" smtClean="0"/>
            <a:t>9,1 </a:t>
          </a:r>
          <a:r>
            <a:rPr lang="ru-RU" sz="1000" dirty="0" smtClean="0"/>
            <a:t>млн.руб.                            </a:t>
          </a:r>
          <a:r>
            <a:rPr lang="ru-RU" sz="1000" dirty="0" smtClean="0"/>
            <a:t>2027 </a:t>
          </a:r>
          <a:r>
            <a:rPr lang="ru-RU" sz="1000" dirty="0" smtClean="0"/>
            <a:t>год – </a:t>
          </a:r>
          <a:r>
            <a:rPr lang="ru-RU" sz="1000" dirty="0" smtClean="0"/>
            <a:t>9,1 </a:t>
          </a:r>
          <a:r>
            <a:rPr lang="ru-RU" sz="1000" dirty="0" smtClean="0"/>
            <a:t>млн.руб.</a:t>
          </a:r>
          <a:endParaRPr lang="ru-RU" sz="1000" dirty="0"/>
        </a:p>
      </dgm:t>
    </dgm:pt>
    <dgm:pt modelId="{0E8DCE5B-F737-4858-92F2-123DBD770196}" type="parTrans" cxnId="{A055F936-C1BA-4123-841A-E45BA865B28D}">
      <dgm:prSet/>
      <dgm:spPr/>
      <dgm:t>
        <a:bodyPr/>
        <a:lstStyle/>
        <a:p>
          <a:endParaRPr lang="ru-RU"/>
        </a:p>
      </dgm:t>
    </dgm:pt>
    <dgm:pt modelId="{EFF13066-8918-46FC-B34A-E3A5D4E0507B}" type="sibTrans" cxnId="{A055F936-C1BA-4123-841A-E45BA865B28D}">
      <dgm:prSet/>
      <dgm:spPr/>
      <dgm:t>
        <a:bodyPr/>
        <a:lstStyle/>
        <a:p>
          <a:endParaRPr lang="ru-RU"/>
        </a:p>
      </dgm:t>
    </dgm:pt>
    <dgm:pt modelId="{BCACCAE5-E838-46E7-B65E-73039FF18F56}" type="pres">
      <dgm:prSet presAssocID="{51951877-A494-4E1C-B691-0361BC0FE3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50287-A817-4C6D-8652-26EF21A2BD4D}" type="pres">
      <dgm:prSet presAssocID="{51951877-A494-4E1C-B691-0361BC0FE336}" presName="radial" presStyleCnt="0">
        <dgm:presLayoutVars>
          <dgm:animLvl val="ctr"/>
        </dgm:presLayoutVars>
      </dgm:prSet>
      <dgm:spPr/>
    </dgm:pt>
    <dgm:pt modelId="{7DD859EB-D292-48D6-B198-AEC60FF735AE}" type="pres">
      <dgm:prSet presAssocID="{3BC88D6D-A179-4234-8637-4730CDB9FA1C}" presName="centerShape" presStyleLbl="vennNode1" presStyleIdx="0" presStyleCnt="5" custScaleX="157728" custLinFactNeighborX="-572" custLinFactNeighborY="721"/>
      <dgm:spPr/>
      <dgm:t>
        <a:bodyPr/>
        <a:lstStyle/>
        <a:p>
          <a:endParaRPr lang="ru-RU"/>
        </a:p>
      </dgm:t>
    </dgm:pt>
    <dgm:pt modelId="{B01E3160-8849-4310-9BD0-FF5CB2D82D17}" type="pres">
      <dgm:prSet presAssocID="{F9294E28-F5C1-4EA1-BA15-128F60047D39}" presName="node" presStyleLbl="vennNode1" presStyleIdx="1" presStyleCnt="5" custScaleX="162877" custScaleY="12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FA0F1-B43A-4661-B861-A63351152AA8}" type="pres">
      <dgm:prSet presAssocID="{34D43E66-AA42-4F50-8CC0-90F75A684368}" presName="node" presStyleLbl="vennNode1" presStyleIdx="2" presStyleCnt="5" custScaleX="168454" custScaleY="140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FF5B4-E70B-4ED5-AD3E-958BA90EFA9A}" type="pres">
      <dgm:prSet presAssocID="{EBA8E353-765A-4B3F-98BF-03BB172377B1}" presName="node" presStyleLbl="vennNode1" presStyleIdx="3" presStyleCnt="5" custScaleX="158231" custScaleY="110455" custRadScaleRad="156452" custRadScaleInc="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7535-0526-4A50-8691-CFB1352F9AA2}" type="pres">
      <dgm:prSet presAssocID="{6D267438-F562-4976-B5F9-4D7D50A4AF5A}" presName="node" presStyleLbl="vennNode1" presStyleIdx="4" presStyleCnt="5" custScaleX="166903" custScaleY="127915" custRadScaleRad="107060" custRadScaleInc="8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0F31B-BE77-4838-B98E-ECF6FE9DB7FD}" srcId="{3BC88D6D-A179-4234-8637-4730CDB9FA1C}" destId="{6D267438-F562-4976-B5F9-4D7D50A4AF5A}" srcOrd="3" destOrd="0" parTransId="{D40B1792-44B2-4527-80F9-FFF8E01F39FA}" sibTransId="{A35D39EA-95FF-4037-BA49-0A59B866C2DA}"/>
    <dgm:cxn modelId="{4DD0F12C-D633-4D13-ABAF-343900301FD6}" srcId="{51951877-A494-4E1C-B691-0361BC0FE336}" destId="{481CA40E-2D47-478F-861A-8AA903ACA2D7}" srcOrd="1" destOrd="0" parTransId="{037A9352-F623-41FE-A3D8-E27B11A5AEF1}" sibTransId="{72179B03-A109-4BA1-9F6E-43EA33D4446D}"/>
    <dgm:cxn modelId="{F551B0E5-5850-40EF-B589-51FEF73530D3}" srcId="{3BC88D6D-A179-4234-8637-4730CDB9FA1C}" destId="{EBA8E353-765A-4B3F-98BF-03BB172377B1}" srcOrd="2" destOrd="0" parTransId="{57672B79-0926-4C78-836B-E7B25A71E9F5}" sibTransId="{7C85EF70-9FF9-45C1-9E27-BBD992814374}"/>
    <dgm:cxn modelId="{99F8B10C-3C77-4497-9BFA-11EDF0572536}" type="presOf" srcId="{51951877-A494-4E1C-B691-0361BC0FE336}" destId="{BCACCAE5-E838-46E7-B65E-73039FF18F56}" srcOrd="0" destOrd="0" presId="urn:microsoft.com/office/officeart/2005/8/layout/radial3"/>
    <dgm:cxn modelId="{D2C2A82F-519F-4AA1-B9E8-3B06FEA7E9DD}" type="presOf" srcId="{3BC88D6D-A179-4234-8637-4730CDB9FA1C}" destId="{7DD859EB-D292-48D6-B198-AEC60FF735AE}" srcOrd="0" destOrd="0" presId="urn:microsoft.com/office/officeart/2005/8/layout/radial3"/>
    <dgm:cxn modelId="{61D96D68-2622-406A-B9B2-D8C9524450FE}" type="presOf" srcId="{F9294E28-F5C1-4EA1-BA15-128F60047D39}" destId="{B01E3160-8849-4310-9BD0-FF5CB2D82D17}" srcOrd="0" destOrd="0" presId="urn:microsoft.com/office/officeart/2005/8/layout/radial3"/>
    <dgm:cxn modelId="{22475470-FBF8-4811-9194-3570D94B7484}" type="presOf" srcId="{EBA8E353-765A-4B3F-98BF-03BB172377B1}" destId="{F2FFF5B4-E70B-4ED5-AD3E-958BA90EFA9A}" srcOrd="0" destOrd="0" presId="urn:microsoft.com/office/officeart/2005/8/layout/radial3"/>
    <dgm:cxn modelId="{6172D142-D700-4132-8C5A-35D57A1C8EA7}" type="presOf" srcId="{34D43E66-AA42-4F50-8CC0-90F75A684368}" destId="{320FA0F1-B43A-4661-B861-A63351152AA8}" srcOrd="0" destOrd="0" presId="urn:microsoft.com/office/officeart/2005/8/layout/radial3"/>
    <dgm:cxn modelId="{E3628CDE-DAC4-4C0E-A1D8-6F97FC7FEA04}" type="presOf" srcId="{6D267438-F562-4976-B5F9-4D7D50A4AF5A}" destId="{0B977535-0526-4A50-8691-CFB1352F9AA2}" srcOrd="0" destOrd="0" presId="urn:microsoft.com/office/officeart/2005/8/layout/radial3"/>
    <dgm:cxn modelId="{FFFE4B62-738F-4C8E-9480-2CE2E25E7016}" srcId="{51951877-A494-4E1C-B691-0361BC0FE336}" destId="{3BC88D6D-A179-4234-8637-4730CDB9FA1C}" srcOrd="0" destOrd="0" parTransId="{345617EE-08CF-4167-BC1A-8B4C169D348D}" sibTransId="{6A2E104B-EFC3-4BA8-84B6-A7AE7CCF008D}"/>
    <dgm:cxn modelId="{53D11CD0-FAA9-468E-8423-C8782E7AF131}" srcId="{3BC88D6D-A179-4234-8637-4730CDB9FA1C}" destId="{F9294E28-F5C1-4EA1-BA15-128F60047D39}" srcOrd="0" destOrd="0" parTransId="{E33F25A1-4458-4671-9C03-EF7FB0E038AE}" sibTransId="{6D8C53EF-1919-4257-9DB2-D74F6FC486A6}"/>
    <dgm:cxn modelId="{A055F936-C1BA-4123-841A-E45BA865B28D}" srcId="{3BC88D6D-A179-4234-8637-4730CDB9FA1C}" destId="{34D43E66-AA42-4F50-8CC0-90F75A684368}" srcOrd="1" destOrd="0" parTransId="{0E8DCE5B-F737-4858-92F2-123DBD770196}" sibTransId="{EFF13066-8918-46FC-B34A-E3A5D4E0507B}"/>
    <dgm:cxn modelId="{19DE5EE3-D3F9-4661-9F01-2E17C54E8A04}" type="presParOf" srcId="{BCACCAE5-E838-46E7-B65E-73039FF18F56}" destId="{C7350287-A817-4C6D-8652-26EF21A2BD4D}" srcOrd="0" destOrd="0" presId="urn:microsoft.com/office/officeart/2005/8/layout/radial3"/>
    <dgm:cxn modelId="{D8AE68A3-C18F-46E7-9AC1-B9F7D2DFEA3B}" type="presParOf" srcId="{C7350287-A817-4C6D-8652-26EF21A2BD4D}" destId="{7DD859EB-D292-48D6-B198-AEC60FF735AE}" srcOrd="0" destOrd="0" presId="urn:microsoft.com/office/officeart/2005/8/layout/radial3"/>
    <dgm:cxn modelId="{99343663-3F2C-426B-AA62-18DE754ED68E}" type="presParOf" srcId="{C7350287-A817-4C6D-8652-26EF21A2BD4D}" destId="{B01E3160-8849-4310-9BD0-FF5CB2D82D17}" srcOrd="1" destOrd="0" presId="urn:microsoft.com/office/officeart/2005/8/layout/radial3"/>
    <dgm:cxn modelId="{3F42D42C-C005-47B7-8EDE-0638946CA86F}" type="presParOf" srcId="{C7350287-A817-4C6D-8652-26EF21A2BD4D}" destId="{320FA0F1-B43A-4661-B861-A63351152AA8}" srcOrd="2" destOrd="0" presId="urn:microsoft.com/office/officeart/2005/8/layout/radial3"/>
    <dgm:cxn modelId="{C788624E-E20A-4BDA-9C9F-42CB1381B0C4}" type="presParOf" srcId="{C7350287-A817-4C6D-8652-26EF21A2BD4D}" destId="{F2FFF5B4-E70B-4ED5-AD3E-958BA90EFA9A}" srcOrd="3" destOrd="0" presId="urn:microsoft.com/office/officeart/2005/8/layout/radial3"/>
    <dgm:cxn modelId="{36B27384-909B-4F45-9723-CED87E7E9424}" type="presParOf" srcId="{C7350287-A817-4C6D-8652-26EF21A2BD4D}" destId="{0B977535-0526-4A50-8691-CFB1352F9AA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C8819-4A0B-4C84-AE91-5BB2080875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344B5-50B4-4015-A325-4E8CBA472AC0}">
      <dgm:prSet phldrT="[Текст]" custT="1"/>
      <dgm:spPr/>
      <dgm:t>
        <a:bodyPr/>
        <a:lstStyle/>
        <a:p>
          <a:endParaRPr lang="ru-RU" sz="1800" dirty="0" smtClean="0">
            <a:solidFill>
              <a:schemeClr val="accent1">
                <a:lumMod val="50000"/>
              </a:schemeClr>
            </a:solidFill>
          </a:endParaRPr>
        </a:p>
        <a:p>
          <a:endParaRPr lang="ru-RU" sz="12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местных и участие в организации проведении городских праздничных и иных зрелищных  мероприятиях, расходы на организацию и проведение </a:t>
          </a:r>
          <a:r>
            <a:rPr lang="ru-RU" sz="12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 мероприятий для жителей, проживающих на территории муниципального образования на 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2025 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год – 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15,4 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млн.руб.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2026 год – 17,3 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млн.руб.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2027 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год – 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17,3 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</a:rPr>
            <a:t>млн.руб.</a:t>
          </a:r>
        </a:p>
        <a:p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F4F3293C-8A88-42C7-99E8-01F8C4778241}" type="parTrans" cxnId="{86DF7886-D141-4F69-A7BE-ADA63E159579}">
      <dgm:prSet/>
      <dgm:spPr/>
      <dgm:t>
        <a:bodyPr/>
        <a:lstStyle/>
        <a:p>
          <a:endParaRPr lang="ru-RU"/>
        </a:p>
      </dgm:t>
    </dgm:pt>
    <dgm:pt modelId="{BECDC0FA-A40D-4334-9F33-128B67A7D6D0}" type="sibTrans" cxnId="{86DF7886-D141-4F69-A7BE-ADA63E159579}">
      <dgm:prSet/>
      <dgm:spPr/>
      <dgm:t>
        <a:bodyPr/>
        <a:lstStyle/>
        <a:p>
          <a:endParaRPr lang="ru-RU"/>
        </a:p>
      </dgm:t>
    </dgm:pt>
    <dgm:pt modelId="{AEE0F8D6-3A6B-4FD7-BE4B-CC29AA153674}" type="pres">
      <dgm:prSet presAssocID="{CE3C8819-4A0B-4C84-AE91-5BB2080875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12FAA-F5D9-4C79-A619-7C2C3B412963}" type="pres">
      <dgm:prSet presAssocID="{F80344B5-50B4-4015-A325-4E8CBA472AC0}" presName="parentLin" presStyleCnt="0"/>
      <dgm:spPr/>
    </dgm:pt>
    <dgm:pt modelId="{35FE729A-81D5-4F9F-8870-0D9BC1361FD5}" type="pres">
      <dgm:prSet presAssocID="{F80344B5-50B4-4015-A325-4E8CBA472AC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99EA0A0-0605-4976-A2C7-E566F26E984D}" type="pres">
      <dgm:prSet presAssocID="{F80344B5-50B4-4015-A325-4E8CBA472AC0}" presName="parentText" presStyleLbl="node1" presStyleIdx="0" presStyleCnt="1" custScaleX="96048" custScaleY="798718" custLinFactX="31628" custLinFactNeighborX="100000" custLinFactNeighborY="-15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7A41-8062-43F2-8C12-A30D0DA6D972}" type="pres">
      <dgm:prSet presAssocID="{F80344B5-50B4-4015-A325-4E8CBA472AC0}" presName="negativeSpace" presStyleCnt="0"/>
      <dgm:spPr/>
    </dgm:pt>
    <dgm:pt modelId="{FE2DE938-549F-4911-BFDD-5566E0602BF3}" type="pres">
      <dgm:prSet presAssocID="{F80344B5-50B4-4015-A325-4E8CBA472AC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9DA1DF5-BC49-4E61-B18B-5F9B9EFF371A}" type="presOf" srcId="{CE3C8819-4A0B-4C84-AE91-5BB208087579}" destId="{AEE0F8D6-3A6B-4FD7-BE4B-CC29AA153674}" srcOrd="0" destOrd="0" presId="urn:microsoft.com/office/officeart/2005/8/layout/list1"/>
    <dgm:cxn modelId="{86DF7886-D141-4F69-A7BE-ADA63E159579}" srcId="{CE3C8819-4A0B-4C84-AE91-5BB208087579}" destId="{F80344B5-50B4-4015-A325-4E8CBA472AC0}" srcOrd="0" destOrd="0" parTransId="{F4F3293C-8A88-42C7-99E8-01F8C4778241}" sibTransId="{BECDC0FA-A40D-4334-9F33-128B67A7D6D0}"/>
    <dgm:cxn modelId="{FE415100-DFB2-4271-981A-8B21B02A040A}" type="presOf" srcId="{F80344B5-50B4-4015-A325-4E8CBA472AC0}" destId="{C99EA0A0-0605-4976-A2C7-E566F26E984D}" srcOrd="1" destOrd="0" presId="urn:microsoft.com/office/officeart/2005/8/layout/list1"/>
    <dgm:cxn modelId="{9EECCE8F-09C4-401E-A112-4D449F4752F1}" type="presOf" srcId="{F80344B5-50B4-4015-A325-4E8CBA472AC0}" destId="{35FE729A-81D5-4F9F-8870-0D9BC1361FD5}" srcOrd="0" destOrd="0" presId="urn:microsoft.com/office/officeart/2005/8/layout/list1"/>
    <dgm:cxn modelId="{FD91A72D-7195-4BBF-B1D4-FC73EAA00E9F}" type="presParOf" srcId="{AEE0F8D6-3A6B-4FD7-BE4B-CC29AA153674}" destId="{22912FAA-F5D9-4C79-A619-7C2C3B412963}" srcOrd="0" destOrd="0" presId="urn:microsoft.com/office/officeart/2005/8/layout/list1"/>
    <dgm:cxn modelId="{84961A04-4AA9-4553-BAE7-EA39F50DC142}" type="presParOf" srcId="{22912FAA-F5D9-4C79-A619-7C2C3B412963}" destId="{35FE729A-81D5-4F9F-8870-0D9BC1361FD5}" srcOrd="0" destOrd="0" presId="urn:microsoft.com/office/officeart/2005/8/layout/list1"/>
    <dgm:cxn modelId="{5245770A-7A61-410D-900F-C3810D0668A6}" type="presParOf" srcId="{22912FAA-F5D9-4C79-A619-7C2C3B412963}" destId="{C99EA0A0-0605-4976-A2C7-E566F26E984D}" srcOrd="1" destOrd="0" presId="urn:microsoft.com/office/officeart/2005/8/layout/list1"/>
    <dgm:cxn modelId="{30BA1CF6-1F8D-48B6-B7B3-DC3147361FE3}" type="presParOf" srcId="{AEE0F8D6-3A6B-4FD7-BE4B-CC29AA153674}" destId="{34AF7A41-8062-43F2-8C12-A30D0DA6D972}" srcOrd="1" destOrd="0" presId="urn:microsoft.com/office/officeart/2005/8/layout/list1"/>
    <dgm:cxn modelId="{57C7500C-EFA1-43D0-986B-95E16D847655}" type="presParOf" srcId="{AEE0F8D6-3A6B-4FD7-BE4B-CC29AA153674}" destId="{FE2DE938-549F-4911-BFDD-5566E0602B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BB185-FD4B-4B56-ADCB-6F2EE5E99A89}">
      <dsp:nvSpPr>
        <dsp:cNvPr id="0" name=""/>
        <dsp:cNvSpPr/>
      </dsp:nvSpPr>
      <dsp:spPr>
        <a:xfrm>
          <a:off x="2917969" y="288034"/>
          <a:ext cx="2416836" cy="10088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Доходы бюджета</a:t>
          </a:r>
          <a:endParaRPr lang="ru-RU" sz="2100" kern="1200" dirty="0"/>
        </a:p>
      </dsp:txBody>
      <dsp:txXfrm>
        <a:off x="2917969" y="288034"/>
        <a:ext cx="2416836" cy="1008841"/>
      </dsp:txXfrm>
    </dsp:sp>
    <dsp:sp modelId="{B5827228-5468-4312-B7EC-A0AC024E7E40}">
      <dsp:nvSpPr>
        <dsp:cNvPr id="0" name=""/>
        <dsp:cNvSpPr/>
      </dsp:nvSpPr>
      <dsp:spPr>
        <a:xfrm>
          <a:off x="5826445" y="288034"/>
          <a:ext cx="2216522" cy="10088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Расходы бюджета</a:t>
          </a:r>
          <a:endParaRPr lang="ru-RU" sz="2100" kern="1200" dirty="0"/>
        </a:p>
      </dsp:txBody>
      <dsp:txXfrm>
        <a:off x="5826445" y="288034"/>
        <a:ext cx="2216522" cy="1008841"/>
      </dsp:txXfrm>
    </dsp:sp>
    <dsp:sp modelId="{F931181C-2310-439D-86E0-B2229480F8E8}">
      <dsp:nvSpPr>
        <dsp:cNvPr id="0" name=""/>
        <dsp:cNvSpPr/>
      </dsp:nvSpPr>
      <dsp:spPr>
        <a:xfrm>
          <a:off x="5112565" y="4287575"/>
          <a:ext cx="756630" cy="7566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D71CE-C201-4882-9511-3478CFE5054E}">
      <dsp:nvSpPr>
        <dsp:cNvPr id="0" name=""/>
        <dsp:cNvSpPr/>
      </dsp:nvSpPr>
      <dsp:spPr>
        <a:xfrm>
          <a:off x="3168370" y="3960442"/>
          <a:ext cx="4431565" cy="612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A8A5F-6FE8-4526-82A2-934BCEF10F89}">
      <dsp:nvSpPr>
        <dsp:cNvPr id="0" name=""/>
        <dsp:cNvSpPr/>
      </dsp:nvSpPr>
      <dsp:spPr>
        <a:xfrm>
          <a:off x="4320485" y="2664295"/>
          <a:ext cx="2360297" cy="1291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Дефицит (</a:t>
          </a:r>
          <a:r>
            <a:rPr lang="ru-RU" sz="900" kern="1200" dirty="0" err="1" smtClean="0"/>
            <a:t>профицит</a:t>
          </a:r>
          <a:r>
            <a:rPr lang="ru-RU" sz="900" kern="1200" dirty="0" smtClean="0"/>
            <a:t>)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          На </a:t>
          </a:r>
          <a:r>
            <a:rPr lang="ru-RU" sz="900" kern="1200" dirty="0" smtClean="0"/>
            <a:t>2025 </a:t>
          </a:r>
          <a:r>
            <a:rPr lang="ru-RU" sz="900" kern="1200" dirty="0" smtClean="0"/>
            <a:t>год – 0 млн.руб.                           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          На </a:t>
          </a:r>
          <a:r>
            <a:rPr lang="ru-RU" sz="900" kern="1200" dirty="0" smtClean="0"/>
            <a:t>2026 </a:t>
          </a:r>
          <a:r>
            <a:rPr lang="ru-RU" sz="900" kern="1200" dirty="0" smtClean="0"/>
            <a:t>год – 0 млн.руб.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          На </a:t>
          </a:r>
          <a:r>
            <a:rPr lang="ru-RU" sz="900" kern="1200" dirty="0" smtClean="0"/>
            <a:t>2027 </a:t>
          </a:r>
          <a:r>
            <a:rPr lang="ru-RU" sz="900" kern="1200" dirty="0" smtClean="0"/>
            <a:t>год – 0 млн.руб.                        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4320485" y="2664295"/>
        <a:ext cx="2360297" cy="1291230"/>
      </dsp:txXfrm>
    </dsp:sp>
    <dsp:sp modelId="{FED268D2-6742-4ACC-8DA4-48AEEC632785}">
      <dsp:nvSpPr>
        <dsp:cNvPr id="0" name=""/>
        <dsp:cNvSpPr/>
      </dsp:nvSpPr>
      <dsp:spPr>
        <a:xfrm>
          <a:off x="5832654" y="1368153"/>
          <a:ext cx="2215032" cy="1301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</a:t>
          </a:r>
          <a:r>
            <a:rPr lang="ru-RU" sz="900" kern="1200" dirty="0" smtClean="0"/>
            <a:t>2025 </a:t>
          </a:r>
          <a:r>
            <a:rPr lang="ru-RU" sz="900" kern="1200" dirty="0" smtClean="0"/>
            <a:t>год – </a:t>
          </a:r>
          <a:r>
            <a:rPr lang="ru-RU" sz="900" kern="1200" dirty="0" smtClean="0"/>
            <a:t>163,2 </a:t>
          </a:r>
          <a:r>
            <a:rPr lang="ru-RU" sz="900" kern="1200" dirty="0" smtClean="0"/>
            <a:t>млн.руб.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</a:t>
          </a:r>
          <a:r>
            <a:rPr lang="ru-RU" sz="900" kern="1200" dirty="0" smtClean="0"/>
            <a:t>2026 </a:t>
          </a:r>
          <a:r>
            <a:rPr lang="ru-RU" sz="900" kern="1200" dirty="0" smtClean="0"/>
            <a:t>год  - </a:t>
          </a:r>
          <a:r>
            <a:rPr lang="ru-RU" sz="900" kern="1200" dirty="0" smtClean="0"/>
            <a:t>162,7 </a:t>
          </a:r>
          <a:r>
            <a:rPr lang="ru-RU" sz="900" kern="1200" dirty="0" smtClean="0"/>
            <a:t>млн.руб.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</a:t>
          </a:r>
          <a:r>
            <a:rPr lang="ru-RU" sz="900" kern="1200" dirty="0" smtClean="0"/>
            <a:t>2027 </a:t>
          </a:r>
          <a:r>
            <a:rPr lang="ru-RU" sz="900" kern="1200" dirty="0" smtClean="0"/>
            <a:t>год – </a:t>
          </a:r>
          <a:r>
            <a:rPr lang="ru-RU" sz="900" kern="1200" dirty="0" smtClean="0"/>
            <a:t>169,7 </a:t>
          </a:r>
          <a:r>
            <a:rPr lang="ru-RU" sz="900" kern="1200" dirty="0" smtClean="0"/>
            <a:t>млн.руб.</a:t>
          </a:r>
          <a:endParaRPr lang="ru-RU" sz="900" kern="1200" dirty="0"/>
        </a:p>
      </dsp:txBody>
      <dsp:txXfrm>
        <a:off x="5832654" y="1368153"/>
        <a:ext cx="2215032" cy="1301388"/>
      </dsp:txXfrm>
    </dsp:sp>
    <dsp:sp modelId="{D38B781E-050E-4FCE-ABB2-4E58D21054B1}">
      <dsp:nvSpPr>
        <dsp:cNvPr id="0" name=""/>
        <dsp:cNvSpPr/>
      </dsp:nvSpPr>
      <dsp:spPr>
        <a:xfrm>
          <a:off x="3096351" y="1368151"/>
          <a:ext cx="2238474" cy="1299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</a:t>
          </a:r>
          <a:r>
            <a:rPr lang="ru-RU" sz="900" kern="1200" dirty="0" smtClean="0"/>
            <a:t>2025 год-163,2 </a:t>
          </a:r>
          <a:r>
            <a:rPr lang="ru-RU" sz="900" kern="1200" dirty="0" err="1" smtClean="0"/>
            <a:t>млн.руб</a:t>
          </a: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 На </a:t>
          </a:r>
          <a:r>
            <a:rPr lang="ru-RU" sz="900" kern="1200" dirty="0" smtClean="0"/>
            <a:t>2026 </a:t>
          </a:r>
          <a:r>
            <a:rPr lang="ru-RU" sz="900" kern="1200" dirty="0" smtClean="0"/>
            <a:t>год -</a:t>
          </a:r>
          <a:r>
            <a:rPr lang="ru-RU" sz="900" kern="1200" dirty="0" smtClean="0"/>
            <a:t>162,7 </a:t>
          </a:r>
          <a:r>
            <a:rPr lang="ru-RU" sz="900" kern="1200" dirty="0" smtClean="0"/>
            <a:t>млн.руб.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     На </a:t>
          </a:r>
          <a:r>
            <a:rPr lang="ru-RU" sz="900" kern="1200" dirty="0" smtClean="0"/>
            <a:t>2027 </a:t>
          </a:r>
          <a:r>
            <a:rPr lang="ru-RU" sz="900" kern="1200" dirty="0" smtClean="0"/>
            <a:t>год –</a:t>
          </a:r>
          <a:r>
            <a:rPr lang="ru-RU" sz="900" kern="1200" dirty="0" smtClean="0"/>
            <a:t>169,7 </a:t>
          </a:r>
          <a:r>
            <a:rPr lang="ru-RU" sz="900" kern="1200" dirty="0" smtClean="0"/>
            <a:t>млн.руб.</a:t>
          </a:r>
          <a:endParaRPr lang="ru-RU" sz="900" kern="1200" dirty="0"/>
        </a:p>
      </dsp:txBody>
      <dsp:txXfrm>
        <a:off x="3096351" y="1368151"/>
        <a:ext cx="2238474" cy="12997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859EB-D292-48D6-B198-AEC60FF735AE}">
      <dsp:nvSpPr>
        <dsp:cNvPr id="0" name=""/>
        <dsp:cNvSpPr/>
      </dsp:nvSpPr>
      <dsp:spPr>
        <a:xfrm>
          <a:off x="1920913" y="1294622"/>
          <a:ext cx="4787971" cy="3035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БЛАГОУСТРОЙСТВО</a:t>
          </a:r>
          <a:endParaRPr lang="ru-RU" sz="2600" kern="1200" dirty="0"/>
        </a:p>
      </dsp:txBody>
      <dsp:txXfrm>
        <a:off x="1920913" y="1294622"/>
        <a:ext cx="4787971" cy="3035587"/>
      </dsp:txXfrm>
    </dsp:sp>
    <dsp:sp modelId="{B01E3160-8849-4310-9BD0-FF5CB2D82D17}">
      <dsp:nvSpPr>
        <dsp:cNvPr id="0" name=""/>
        <dsp:cNvSpPr/>
      </dsp:nvSpPr>
      <dsp:spPr>
        <a:xfrm>
          <a:off x="3101446" y="-126406"/>
          <a:ext cx="2472136" cy="18669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Благоустройство внутриквартальных территорий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2025 </a:t>
          </a:r>
          <a:r>
            <a:rPr lang="ru-RU" sz="1000" kern="1200" dirty="0" smtClean="0"/>
            <a:t>год -</a:t>
          </a:r>
          <a:r>
            <a:rPr lang="ru-RU" sz="1000" kern="1200" dirty="0" smtClean="0"/>
            <a:t>14,4 </a:t>
          </a:r>
          <a:r>
            <a:rPr lang="ru-RU" sz="1000" kern="1200" dirty="0" smtClean="0"/>
            <a:t>млн.руб.                      </a:t>
          </a:r>
          <a:r>
            <a:rPr lang="ru-RU" sz="1000" kern="1200" dirty="0" smtClean="0"/>
            <a:t>2026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32,8 </a:t>
          </a:r>
          <a:r>
            <a:rPr lang="ru-RU" sz="1000" kern="1200" dirty="0" smtClean="0"/>
            <a:t>млн. руб.                   </a:t>
          </a:r>
          <a:r>
            <a:rPr lang="ru-RU" sz="1000" kern="1200" dirty="0" smtClean="0"/>
            <a:t>2027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32,2 </a:t>
          </a:r>
          <a:r>
            <a:rPr lang="ru-RU" sz="1000" kern="1200" dirty="0" smtClean="0"/>
            <a:t>млн.руб.</a:t>
          </a:r>
          <a:endParaRPr lang="ru-RU" sz="1000" kern="1200" dirty="0"/>
        </a:p>
      </dsp:txBody>
      <dsp:txXfrm>
        <a:off x="3101446" y="-126406"/>
        <a:ext cx="2472136" cy="1866901"/>
      </dsp:txXfrm>
    </dsp:sp>
    <dsp:sp modelId="{320FA0F1-B43A-4661-B861-A63351152AA8}">
      <dsp:nvSpPr>
        <dsp:cNvPr id="0" name=""/>
        <dsp:cNvSpPr/>
      </dsp:nvSpPr>
      <dsp:spPr>
        <a:xfrm>
          <a:off x="5035988" y="1718630"/>
          <a:ext cx="2556784" cy="21305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Расходы на уборку территорий зеленых насаждений общего пользования местного значения на территории муниципального образования                                    </a:t>
          </a:r>
          <a:r>
            <a:rPr lang="ru-RU" sz="1000" kern="1200" dirty="0" smtClean="0"/>
            <a:t>2025 год </a:t>
          </a:r>
          <a:r>
            <a:rPr lang="ru-RU" sz="1000" kern="1200" dirty="0" smtClean="0"/>
            <a:t>– </a:t>
          </a:r>
          <a:r>
            <a:rPr lang="ru-RU" sz="1000" kern="1200" dirty="0" smtClean="0"/>
            <a:t>9,4 </a:t>
          </a:r>
          <a:r>
            <a:rPr lang="ru-RU" sz="1000" kern="1200" dirty="0" smtClean="0"/>
            <a:t>млн. руб.                               </a:t>
          </a:r>
          <a:r>
            <a:rPr lang="ru-RU" sz="1000" kern="1200" dirty="0" smtClean="0"/>
            <a:t>2026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9,1 </a:t>
          </a:r>
          <a:r>
            <a:rPr lang="ru-RU" sz="1000" kern="1200" dirty="0" smtClean="0"/>
            <a:t>млн.руб.                            </a:t>
          </a:r>
          <a:r>
            <a:rPr lang="ru-RU" sz="1000" kern="1200" dirty="0" smtClean="0"/>
            <a:t>2027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9,1 </a:t>
          </a:r>
          <a:r>
            <a:rPr lang="ru-RU" sz="1000" kern="1200" dirty="0" smtClean="0"/>
            <a:t>млн.руб.</a:t>
          </a:r>
          <a:endParaRPr lang="ru-RU" sz="1000" kern="1200" dirty="0"/>
        </a:p>
      </dsp:txBody>
      <dsp:txXfrm>
        <a:off x="5035988" y="1718630"/>
        <a:ext cx="2556784" cy="2130557"/>
      </dsp:txXfrm>
    </dsp:sp>
    <dsp:sp modelId="{F2FFF5B4-E70B-4ED5-AD3E-958BA90EFA9A}">
      <dsp:nvSpPr>
        <dsp:cNvPr id="0" name=""/>
        <dsp:cNvSpPr/>
      </dsp:nvSpPr>
      <dsp:spPr>
        <a:xfrm>
          <a:off x="2723151" y="3922535"/>
          <a:ext cx="2401620" cy="16764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Озеленение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r>
            <a:rPr lang="ru-RU" sz="1000" kern="1200" dirty="0" smtClean="0"/>
            <a:t>2025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15,9 </a:t>
          </a:r>
          <a:r>
            <a:rPr lang="ru-RU" sz="1000" kern="1200" dirty="0" smtClean="0"/>
            <a:t>млн.руб.                    </a:t>
          </a:r>
          <a:r>
            <a:rPr lang="ru-RU" sz="1000" kern="1200" dirty="0" smtClean="0"/>
            <a:t>2026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12,7 </a:t>
          </a:r>
          <a:r>
            <a:rPr lang="ru-RU" sz="1000" kern="1200" dirty="0" smtClean="0"/>
            <a:t>млн.руб.                     </a:t>
          </a:r>
          <a:r>
            <a:rPr lang="ru-RU" sz="1000" kern="1200" dirty="0" smtClean="0"/>
            <a:t>2027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12,7 </a:t>
          </a:r>
          <a:r>
            <a:rPr lang="ru-RU" sz="1000" kern="1200" dirty="0" smtClean="0"/>
            <a:t>млн.руб.</a:t>
          </a:r>
          <a:endParaRPr lang="ru-RU" sz="1000" kern="1200" dirty="0"/>
        </a:p>
      </dsp:txBody>
      <dsp:txXfrm>
        <a:off x="2723151" y="3922535"/>
        <a:ext cx="2401620" cy="1676478"/>
      </dsp:txXfrm>
    </dsp:sp>
    <dsp:sp modelId="{0B977535-0526-4A50-8691-CFB1352F9AA2}">
      <dsp:nvSpPr>
        <dsp:cNvPr id="0" name=""/>
        <dsp:cNvSpPr/>
      </dsp:nvSpPr>
      <dsp:spPr>
        <a:xfrm>
          <a:off x="974179" y="1524934"/>
          <a:ext cx="2533243" cy="19414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Размещение, содержание детских и спортивных площадок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2025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17,9 </a:t>
          </a:r>
          <a:r>
            <a:rPr lang="ru-RU" sz="1000" kern="1200" dirty="0" smtClean="0"/>
            <a:t>млн.руб.                        </a:t>
          </a:r>
          <a:r>
            <a:rPr lang="ru-RU" sz="1000" kern="1200" dirty="0" smtClean="0"/>
            <a:t>2026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1,2 </a:t>
          </a:r>
          <a:r>
            <a:rPr lang="ru-RU" sz="1000" kern="1200" dirty="0" smtClean="0"/>
            <a:t>млн.руб.                        </a:t>
          </a:r>
          <a:r>
            <a:rPr lang="ru-RU" sz="1000" kern="1200" dirty="0" smtClean="0"/>
            <a:t>2027 </a:t>
          </a:r>
          <a:r>
            <a:rPr lang="ru-RU" sz="1000" kern="1200" dirty="0" smtClean="0"/>
            <a:t>год – </a:t>
          </a:r>
          <a:r>
            <a:rPr lang="ru-RU" sz="1000" kern="1200" dirty="0" smtClean="0"/>
            <a:t>1,2 </a:t>
          </a:r>
          <a:r>
            <a:rPr lang="ru-RU" sz="1000" kern="1200" dirty="0" smtClean="0"/>
            <a:t>млн.руб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>
        <a:off x="974179" y="1524934"/>
        <a:ext cx="2533243" cy="19414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2DE938-549F-4911-BFDD-5566E0602BF3}">
      <dsp:nvSpPr>
        <dsp:cNvPr id="0" name=""/>
        <dsp:cNvSpPr/>
      </dsp:nvSpPr>
      <dsp:spPr>
        <a:xfrm>
          <a:off x="0" y="5190583"/>
          <a:ext cx="885698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EA0A0-0605-4976-A2C7-E566F26E984D}">
      <dsp:nvSpPr>
        <dsp:cNvPr id="0" name=""/>
        <dsp:cNvSpPr/>
      </dsp:nvSpPr>
      <dsp:spPr>
        <a:xfrm>
          <a:off x="2843819" y="2"/>
          <a:ext cx="5949053" cy="54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местных и участие в организации проведении городских праздничных и иных зрелищных  мероприятиях, расходы на организацию и проведение </a:t>
          </a:r>
          <a:r>
            <a:rPr lang="ru-RU" sz="1200" kern="12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 мероприятий для жителей, проживающих на территории муниципального образования на 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2025 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год – 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15,4 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млн.руб.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2026 год – 17,3 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млн.руб.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2027 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год – 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17,3 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млн.руб.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43819" y="2"/>
        <a:ext cx="5949053" cy="542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0.24501</cdr:x>
      <cdr:y>0.54734</cdr:y>
    </cdr:to>
    <cdr:pic>
      <cdr:nvPicPr>
        <cdr:cNvPr id="8" name="Рисунок 7" descr="1793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161412" cy="2837721"/>
        </a:xfrm>
        <a:prstGeom xmlns:a="http://schemas.openxmlformats.org/drawingml/2006/main" prst="rect">
          <a:avLst/>
        </a:prstGeom>
        <a:effectLst xmlns:a="http://schemas.openxmlformats.org/drawingml/2006/main">
          <a:softEdge rad="635000"/>
        </a:effectLst>
      </cdr:spPr>
    </cdr:pic>
  </cdr:relSizeAnchor>
  <cdr:relSizeAnchor xmlns:cdr="http://schemas.openxmlformats.org/drawingml/2006/chartDrawing">
    <cdr:from>
      <cdr:x>0.91435</cdr:x>
      <cdr:y>0.53785</cdr:y>
    </cdr:from>
    <cdr:to>
      <cdr:x>1</cdr:x>
      <cdr:y>0.63028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66068" y="2788524"/>
          <a:ext cx="755576" cy="47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лн. </a:t>
          </a:r>
        </a:p>
        <a:p xmlns:a="http://schemas.openxmlformats.org/drawingml/2006/main">
          <a:r>
            <a:rPr lang="ru-RU" sz="1100" dirty="0" smtClean="0"/>
            <a:t>руб</a:t>
          </a:r>
          <a:r>
            <a:rPr lang="ru-RU" dirty="0" smtClean="0"/>
            <a:t>.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F87A-5E94-46C3-932E-89614350B782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AD6D-931E-40C3-8EF0-9336DD5D32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F499-9AF1-4426-8CF4-EBA7189A319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D320-23B6-4D5C-9B2C-8512AB5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D320-23B6-4D5C-9B2C-8512AB542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heel spokes="8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6.jpeg"/><Relationship Id="rId7" Type="http://schemas.openxmlformats.org/officeDocument/2006/relationships/diagramData" Target="../diagrams/data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microsoft.com/office/2007/relationships/diagramDrawing" Target="../diagrams/drawing2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7026"/>
            <a:ext cx="8712968" cy="5590974"/>
          </a:xfrm>
          <a:noFill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БЮДЖЕТ ДЛЯ ГРАЖДАН </a:t>
            </a: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</a:t>
            </a:r>
            <a:b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 МО Обуховский</a:t>
            </a:r>
            <a:b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на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2025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год и на плановый период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2026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2027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годов</a:t>
            </a:r>
            <a:endParaRPr lang="ru-RU" sz="53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Внутригородское муниципальное образование города федерального значения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Санкт-Петербурга муниципальный округ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Обуховский</a:t>
            </a:r>
            <a:r>
              <a:rPr lang="ru-RU" sz="1400" b="1" dirty="0" err="1" smtClean="0">
                <a:solidFill>
                  <a:schemeClr val="bg1"/>
                </a:solidFill>
              </a:rPr>
              <a:t>Обу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" name="Рисунок 12" descr="MO_Obuhov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2423907" cy="3064810"/>
          </a:xfrm>
          <a:prstGeom prst="rect">
            <a:avLst/>
          </a:prstGeom>
        </p:spPr>
      </p:pic>
      <p:pic>
        <p:nvPicPr>
          <p:cNvPr id="5" name="Рисунок 4" descr="ГЕРБ ОБУХОВСКИ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700808"/>
            <a:ext cx="1683605" cy="199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43664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1600" dirty="0" smtClean="0"/>
              <a:t>Расходы на мероприятия по проведению подготовки и обучения неработающего населения способам защиты и действиям в чрезвычайных ситуациях: </a:t>
            </a:r>
          </a:p>
          <a:p>
            <a:pPr>
              <a:buNone/>
            </a:pPr>
            <a:r>
              <a:rPr lang="ru-RU" sz="1600" dirty="0" smtClean="0"/>
              <a:t>    на </a:t>
            </a:r>
            <a:r>
              <a:rPr lang="ru-RU" sz="1600" dirty="0" smtClean="0"/>
              <a:t>2025 </a:t>
            </a:r>
            <a:r>
              <a:rPr lang="ru-RU" sz="1600" dirty="0" smtClean="0"/>
              <a:t>год – 0,03 млн.руб.</a:t>
            </a:r>
          </a:p>
          <a:p>
            <a:pPr>
              <a:buNone/>
            </a:pPr>
            <a:r>
              <a:rPr lang="ru-RU" sz="1600" dirty="0" smtClean="0"/>
              <a:t>    на </a:t>
            </a:r>
            <a:r>
              <a:rPr lang="ru-RU" sz="1600" dirty="0" smtClean="0"/>
              <a:t>2026 </a:t>
            </a:r>
            <a:r>
              <a:rPr lang="ru-RU" sz="1600" dirty="0" smtClean="0"/>
              <a:t>год – 0,03 млн.руб.</a:t>
            </a:r>
          </a:p>
          <a:p>
            <a:pPr>
              <a:buNone/>
            </a:pPr>
            <a:r>
              <a:rPr lang="ru-RU" sz="1600" dirty="0" smtClean="0"/>
              <a:t>    на </a:t>
            </a:r>
            <a:r>
              <a:rPr lang="ru-RU" sz="1600" dirty="0" smtClean="0"/>
              <a:t>2027 </a:t>
            </a:r>
            <a:r>
              <a:rPr lang="ru-RU" sz="1600" dirty="0" smtClean="0"/>
              <a:t>год – 0,03 млн.руб.</a:t>
            </a:r>
            <a:endParaRPr lang="ru-RU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76200"/>
            <a:ext cx="5112568" cy="288925"/>
          </a:xfrm>
        </p:spPr>
        <p:txBody>
          <a:bodyPr/>
          <a:lstStyle/>
          <a:p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Национальная безопасность и правоохранительная деятельность</a:t>
            </a:r>
            <a:endParaRPr lang="ru-RU" sz="3600" dirty="0"/>
          </a:p>
        </p:txBody>
      </p:sp>
      <p:pic>
        <p:nvPicPr>
          <p:cNvPr id="7" name="Рисунок 6" descr="D8YvAq1WkAIenyB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069030"/>
            <a:ext cx="4896544" cy="326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3608883" cy="269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  Национальная экономика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068960"/>
            <a:ext cx="367240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на участие и финансирование временного трудоустройства безработных граждан, испытывающих трудности в поиске работы </a:t>
            </a:r>
          </a:p>
          <a:p>
            <a:pPr algn="ctr"/>
            <a:r>
              <a:rPr lang="ru-RU" sz="1200" dirty="0" smtClean="0"/>
              <a:t>  </a:t>
            </a:r>
            <a:r>
              <a:rPr lang="ru-RU" sz="1200" dirty="0" smtClean="0"/>
              <a:t>2025 </a:t>
            </a:r>
            <a:r>
              <a:rPr lang="ru-RU" sz="1200" dirty="0" smtClean="0"/>
              <a:t>год - </a:t>
            </a:r>
            <a:r>
              <a:rPr lang="ru-RU" sz="1200" dirty="0" smtClean="0"/>
              <a:t>0,15 </a:t>
            </a:r>
            <a:r>
              <a:rPr lang="ru-RU" sz="1200" dirty="0" smtClean="0"/>
              <a:t>млн. руб.</a:t>
            </a:r>
          </a:p>
          <a:p>
            <a:pPr algn="ctr"/>
            <a:r>
              <a:rPr lang="ru-RU" sz="1200" dirty="0" smtClean="0"/>
              <a:t> 2026 год - </a:t>
            </a:r>
            <a:r>
              <a:rPr lang="ru-RU" sz="1200" dirty="0" smtClean="0"/>
              <a:t>0,15 </a:t>
            </a:r>
            <a:r>
              <a:rPr lang="ru-RU" sz="1200" dirty="0" smtClean="0"/>
              <a:t>млн. руб. 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 smtClean="0"/>
              <a:t>2027 </a:t>
            </a:r>
            <a:r>
              <a:rPr lang="ru-RU" sz="1200" dirty="0" smtClean="0"/>
              <a:t>год – </a:t>
            </a:r>
            <a:r>
              <a:rPr lang="ru-RU" sz="1200" dirty="0" smtClean="0"/>
              <a:t>0,15 </a:t>
            </a:r>
            <a:r>
              <a:rPr lang="ru-RU" sz="1200" dirty="0" smtClean="0"/>
              <a:t>млн. руб.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196752"/>
            <a:ext cx="396044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на участие в организации и финансировании временного трудоустройства несовершеннолетних от 14 до 18 лет в свободное от учебы время</a:t>
            </a:r>
          </a:p>
          <a:p>
            <a:pPr algn="ctr"/>
            <a:r>
              <a:rPr lang="ru-RU" sz="1200" dirty="0" smtClean="0"/>
              <a:t>2025 </a:t>
            </a:r>
            <a:r>
              <a:rPr lang="ru-RU" sz="1200" dirty="0" smtClean="0"/>
              <a:t>год - </a:t>
            </a:r>
            <a:r>
              <a:rPr lang="ru-RU" sz="1200" dirty="0" smtClean="0"/>
              <a:t>0,15 </a:t>
            </a:r>
            <a:r>
              <a:rPr lang="ru-RU" sz="1200" dirty="0" smtClean="0"/>
              <a:t>млн.руб.</a:t>
            </a:r>
          </a:p>
          <a:p>
            <a:pPr algn="ctr"/>
            <a:r>
              <a:rPr lang="ru-RU" sz="1200" dirty="0" smtClean="0"/>
              <a:t>2026 </a:t>
            </a:r>
            <a:r>
              <a:rPr lang="ru-RU" sz="1200" dirty="0" smtClean="0"/>
              <a:t>год – </a:t>
            </a:r>
            <a:r>
              <a:rPr lang="ru-RU" sz="1200" dirty="0" smtClean="0"/>
              <a:t>0,15 </a:t>
            </a:r>
            <a:r>
              <a:rPr lang="ru-RU" sz="1200" dirty="0" smtClean="0"/>
              <a:t>млн.руб.</a:t>
            </a:r>
          </a:p>
          <a:p>
            <a:pPr algn="ctr"/>
            <a:r>
              <a:rPr lang="ru-RU" sz="1200" dirty="0" smtClean="0"/>
              <a:t>2027 </a:t>
            </a:r>
            <a:r>
              <a:rPr lang="ru-RU" sz="1200" dirty="0" smtClean="0"/>
              <a:t>год – </a:t>
            </a:r>
            <a:r>
              <a:rPr lang="ru-RU" sz="1200" dirty="0" smtClean="0"/>
              <a:t>0,15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5085184"/>
            <a:ext cx="33123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на содействие развитию малого бизнеса на территории муниципального образования </a:t>
            </a:r>
          </a:p>
          <a:p>
            <a:pPr algn="ctr"/>
            <a:r>
              <a:rPr lang="ru-RU" sz="1200" dirty="0" smtClean="0"/>
              <a:t>в </a:t>
            </a:r>
            <a:r>
              <a:rPr lang="ru-RU" sz="1200" dirty="0" smtClean="0"/>
              <a:t>2025 </a:t>
            </a:r>
            <a:r>
              <a:rPr lang="ru-RU" sz="1200" dirty="0" smtClean="0"/>
              <a:t>году - 0,02 млн.руб.</a:t>
            </a:r>
          </a:p>
          <a:p>
            <a:pPr algn="ctr"/>
            <a:r>
              <a:rPr lang="ru-RU" sz="1200" dirty="0" smtClean="0"/>
              <a:t> в </a:t>
            </a:r>
            <a:r>
              <a:rPr lang="ru-RU" sz="1200" dirty="0" smtClean="0"/>
              <a:t>2026 </a:t>
            </a:r>
            <a:r>
              <a:rPr lang="ru-RU" sz="1200" dirty="0" smtClean="0"/>
              <a:t>году – 0,02 млн. руб.</a:t>
            </a:r>
          </a:p>
          <a:p>
            <a:pPr algn="ctr"/>
            <a:r>
              <a:rPr lang="ru-RU" sz="1200" dirty="0" smtClean="0"/>
              <a:t>в </a:t>
            </a:r>
            <a:r>
              <a:rPr lang="ru-RU" sz="1200" dirty="0" smtClean="0"/>
              <a:t>2027 </a:t>
            </a:r>
            <a:r>
              <a:rPr lang="ru-RU" sz="1200" dirty="0" smtClean="0"/>
              <a:t>году - 0,02 млн.руб.</a:t>
            </a:r>
            <a:endParaRPr lang="ru-RU" sz="1200" dirty="0"/>
          </a:p>
        </p:txBody>
      </p:sp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Fowm7aXUAAKWc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810086" cy="187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uz_detskiy_hospis_1.jpg"/>
          <p:cNvPicPr>
            <a:picLocks noChangeAspect="1"/>
          </p:cNvPicPr>
          <p:nvPr/>
        </p:nvPicPr>
        <p:blipFill>
          <a:blip r:embed="rId3" cstate="print"/>
          <a:srcRect l="12201" b="6185"/>
          <a:stretch>
            <a:fillRect/>
          </a:stretch>
        </p:blipFill>
        <p:spPr>
          <a:xfrm>
            <a:off x="179512" y="4365104"/>
            <a:ext cx="3240360" cy="23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914094717_IMG_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36912"/>
            <a:ext cx="4680520" cy="3120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que8CnveRD3YBzsQYU5SjA=s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632720" cy="21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tnyaya-uborka-territor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3011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Жилищно-коммунальное хозяйство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147248" cy="1515623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Осуществление экологического просвещения, а также организация               экологического воспитания и формирование экологической культуры в области обращения с твердыми коммунальными отходами на </a:t>
            </a:r>
            <a:r>
              <a:rPr lang="ru-RU" sz="2000" dirty="0" smtClean="0"/>
              <a:t>2025 </a:t>
            </a:r>
            <a:r>
              <a:rPr lang="ru-RU" sz="2000" dirty="0" smtClean="0"/>
              <a:t>год - </a:t>
            </a:r>
            <a:r>
              <a:rPr lang="ru-RU" sz="2000" dirty="0" smtClean="0"/>
              <a:t>0,07 </a:t>
            </a:r>
            <a:r>
              <a:rPr lang="ru-RU" sz="2000" dirty="0" smtClean="0"/>
              <a:t>млн.руб.</a:t>
            </a:r>
          </a:p>
          <a:p>
            <a:r>
              <a:rPr lang="ru-RU" sz="2000" dirty="0" smtClean="0"/>
              <a:t>                 на </a:t>
            </a:r>
            <a:r>
              <a:rPr lang="ru-RU" sz="2000" dirty="0" smtClean="0"/>
              <a:t>2026 </a:t>
            </a:r>
            <a:r>
              <a:rPr lang="ru-RU" sz="2000" dirty="0" smtClean="0"/>
              <a:t>год – </a:t>
            </a:r>
            <a:r>
              <a:rPr lang="ru-RU" sz="2000" dirty="0" smtClean="0"/>
              <a:t>0,07 </a:t>
            </a:r>
            <a:r>
              <a:rPr lang="ru-RU" sz="2000" dirty="0" smtClean="0"/>
              <a:t>млн.руб.</a:t>
            </a:r>
          </a:p>
          <a:p>
            <a:r>
              <a:rPr lang="ru-RU" sz="2000" dirty="0" smtClean="0"/>
              <a:t>                 на </a:t>
            </a:r>
            <a:r>
              <a:rPr lang="ru-RU" sz="2000" dirty="0" smtClean="0"/>
              <a:t>2027 </a:t>
            </a:r>
            <a:r>
              <a:rPr lang="ru-RU" sz="2000" dirty="0" smtClean="0"/>
              <a:t>год – </a:t>
            </a:r>
            <a:r>
              <a:rPr lang="ru-RU" sz="2000" dirty="0" smtClean="0"/>
              <a:t>0,07 </a:t>
            </a:r>
            <a:r>
              <a:rPr lang="ru-RU" sz="2000" dirty="0" smtClean="0"/>
              <a:t>млн.руб.</a:t>
            </a: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Охрана окружающей среды</a:t>
            </a:r>
            <a:endParaRPr lang="ru-RU" sz="3600" dirty="0"/>
          </a:p>
        </p:txBody>
      </p:sp>
      <p:pic>
        <p:nvPicPr>
          <p:cNvPr id="7" name="Рисунок 6" descr="1e92a60b33a5d37085f4ec8aba3a5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7" y="2975079"/>
            <a:ext cx="5112567" cy="340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429000"/>
            <a:ext cx="3672408" cy="28529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1703373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3275337" cy="218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364088" cy="288925"/>
          </a:xfrm>
        </p:spPr>
        <p:txBody>
          <a:bodyPr/>
          <a:lstStyle/>
          <a:p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Образование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          Культура </a:t>
            </a:r>
            <a:endParaRPr lang="ru-RU" sz="3600" dirty="0"/>
          </a:p>
        </p:txBody>
      </p:sp>
      <p:pic>
        <p:nvPicPr>
          <p:cNvPr id="8" name="Рисунок 7" descr="7e677f8250afe0b37ca3fd554db796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204864"/>
            <a:ext cx="2904939" cy="283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521280068_sal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980728"/>
            <a:ext cx="2951609" cy="19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vogodnie_shary-1024x6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1505" y="4653136"/>
            <a:ext cx="3202984" cy="20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96752"/>
          <a:ext cx="8750206" cy="537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    Социальная политика</a:t>
            </a:r>
            <a:endParaRPr lang="ru-RU" sz="3600" dirty="0"/>
          </a:p>
        </p:txBody>
      </p:sp>
      <p:pic>
        <p:nvPicPr>
          <p:cNvPr id="8" name="Рисунок 7" descr="Extended-Fam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096344" cy="183681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тание-на-лыж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5689366" cy="329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619128" cy="2090861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Расходы на создание</a:t>
            </a:r>
          </a:p>
          <a:p>
            <a:pPr>
              <a:buNone/>
            </a:pPr>
            <a:r>
              <a:rPr lang="ru-RU" dirty="0" smtClean="0"/>
              <a:t>    условий для развития  на территории муниципального образования массовой физической культуры и спорта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2025 </a:t>
            </a:r>
            <a:r>
              <a:rPr lang="ru-RU" dirty="0" smtClean="0"/>
              <a:t>год – 0,4 млн.руб.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2026 </a:t>
            </a:r>
            <a:r>
              <a:rPr lang="ru-RU" dirty="0" smtClean="0"/>
              <a:t>год – 0,4млн.руб.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2027 </a:t>
            </a:r>
            <a:r>
              <a:rPr lang="ru-RU" dirty="0" smtClean="0"/>
              <a:t>год – 0,4 млн.руб.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Физическая культура и спорт</a:t>
            </a:r>
            <a:endParaRPr lang="ru-RU" sz="3600" dirty="0"/>
          </a:p>
        </p:txBody>
      </p:sp>
      <p:pic>
        <p:nvPicPr>
          <p:cNvPr id="9" name="Рисунок 8" descr="5348024562796546_e0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35718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3"/>
            <a:ext cx="4563616" cy="22348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Расходы на периодические издания, учрежденные представительными органами местного самоуправления.</a:t>
            </a:r>
          </a:p>
          <a:p>
            <a:pPr>
              <a:buNone/>
            </a:pPr>
            <a:r>
              <a:rPr lang="ru-RU" dirty="0" smtClean="0"/>
              <a:t>2025 </a:t>
            </a:r>
            <a:r>
              <a:rPr lang="ru-RU" dirty="0" smtClean="0"/>
              <a:t>год – </a:t>
            </a:r>
            <a:r>
              <a:rPr lang="ru-RU" dirty="0" smtClean="0"/>
              <a:t>1,1 </a:t>
            </a:r>
            <a:r>
              <a:rPr lang="ru-RU" dirty="0" smtClean="0"/>
              <a:t>млн.руб.</a:t>
            </a:r>
          </a:p>
          <a:p>
            <a:pPr>
              <a:buNone/>
            </a:pPr>
            <a:r>
              <a:rPr lang="ru-RU" dirty="0" smtClean="0"/>
              <a:t>2026 </a:t>
            </a:r>
            <a:r>
              <a:rPr lang="ru-RU" dirty="0" smtClean="0"/>
              <a:t>год – </a:t>
            </a:r>
            <a:r>
              <a:rPr lang="ru-RU" dirty="0" smtClean="0"/>
              <a:t>1,1 </a:t>
            </a:r>
            <a:r>
              <a:rPr lang="ru-RU" dirty="0" smtClean="0"/>
              <a:t>млн.руб.</a:t>
            </a:r>
          </a:p>
          <a:p>
            <a:pPr>
              <a:buNone/>
            </a:pPr>
            <a:r>
              <a:rPr lang="ru-RU" dirty="0" smtClean="0"/>
              <a:t>2027 </a:t>
            </a:r>
            <a:r>
              <a:rPr lang="ru-RU" dirty="0" smtClean="0"/>
              <a:t>год – </a:t>
            </a:r>
            <a:r>
              <a:rPr lang="ru-RU" dirty="0" smtClean="0"/>
              <a:t>1,1 </a:t>
            </a:r>
            <a:r>
              <a:rPr lang="ru-RU" dirty="0" smtClean="0"/>
              <a:t>млн. руб. 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города федерального значения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Средства массовой информации</a:t>
            </a:r>
            <a:endParaRPr lang="ru-RU" sz="3600" dirty="0"/>
          </a:p>
        </p:txBody>
      </p:sp>
      <p:pic>
        <p:nvPicPr>
          <p:cNvPr id="9" name="Рисунок 8" descr="крупный-п-ан-стога-газет-ассортимент-с-оженных-газет-на-бе-изне-пос-е-68916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34987"/>
            <a:ext cx="4176464" cy="2782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yyrj4s1nx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843808" cy="19966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brosh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082" y="4053069"/>
            <a:ext cx="3276365" cy="21842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КОНТАКТНАЯ ИНФОРМАЦИЯ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ВНУТРИГОРОДСКОЕ МУНИЦИПАЛЬНОЕ ОБРАЗОВАНИЕ </a:t>
            </a:r>
            <a:r>
              <a:rPr lang="ru-RU" sz="1800" dirty="0" smtClean="0"/>
              <a:t>ГОРОДА</a:t>
            </a:r>
          </a:p>
          <a:p>
            <a:pPr>
              <a:buNone/>
            </a:pPr>
            <a:r>
              <a:rPr lang="ru-RU" sz="1800" dirty="0" smtClean="0"/>
              <a:t>ФЕДЕРАЛЬНОГО </a:t>
            </a:r>
            <a:r>
              <a:rPr lang="ru-RU" sz="1800" dirty="0" smtClean="0"/>
              <a:t>ЗНАЧЕНИЯ САНКТ-ПЕТЕРБУРГА МУНИЦИПАЛЬНЫЙ </a:t>
            </a:r>
            <a:r>
              <a:rPr lang="ru-RU" sz="1800" dirty="0" smtClean="0"/>
              <a:t>ОКРУГ</a:t>
            </a:r>
          </a:p>
          <a:p>
            <a:pPr>
              <a:buNone/>
            </a:pPr>
            <a:r>
              <a:rPr lang="ru-RU" sz="1800" dirty="0" smtClean="0"/>
              <a:t>ОБУХОВСКИЙ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Сокращенное наименование (МО МО ОБУХОВСКИЙ)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ГЛАВА МУНИЦИПАЛЬНОГО ОБРАЗОВАНИЯ</a:t>
            </a:r>
          </a:p>
          <a:p>
            <a:pPr>
              <a:buNone/>
            </a:pPr>
            <a:r>
              <a:rPr lang="ru-RU" sz="1800" dirty="0" smtClean="0"/>
              <a:t>БАКУЛИН </a:t>
            </a:r>
            <a:r>
              <a:rPr lang="ru-RU" sz="1800" dirty="0" smtClean="0"/>
              <a:t>ВЛАДИСЛАВ ЮРЬЕВИЧ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ГЛАВА </a:t>
            </a:r>
            <a:r>
              <a:rPr lang="ru-RU" sz="1800" dirty="0" smtClean="0"/>
              <a:t>МЕСТНОЙ АДМИНИСТРАЦИИ </a:t>
            </a:r>
          </a:p>
          <a:p>
            <a:pPr>
              <a:buNone/>
            </a:pPr>
            <a:r>
              <a:rPr lang="ru-RU" sz="1800" dirty="0" smtClean="0"/>
              <a:t>ШКАНДЫБИН </a:t>
            </a:r>
            <a:r>
              <a:rPr lang="ru-RU" sz="1800" dirty="0" smtClean="0"/>
              <a:t>ИЛЬЯ НИКОЛАЕВИЧ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Адрес юридического лица</a:t>
            </a:r>
          </a:p>
          <a:p>
            <a:pPr>
              <a:buNone/>
            </a:pPr>
            <a:r>
              <a:rPr lang="ru-RU" sz="1800" dirty="0" smtClean="0"/>
              <a:t>192012</a:t>
            </a:r>
          </a:p>
          <a:p>
            <a:pPr>
              <a:buNone/>
            </a:pPr>
            <a:r>
              <a:rPr lang="ru-RU" sz="1800" dirty="0" smtClean="0"/>
              <a:t>ГОРОД САНКТ-ПЕТЕРБУРГ ПЕРЕУЛОК 2-Й РАБФАКОВСКИЙ 2</a:t>
            </a:r>
          </a:p>
          <a:p>
            <a:pPr>
              <a:buNone/>
            </a:pPr>
            <a:r>
              <a:rPr lang="ru-RU" sz="1800" dirty="0" smtClean="0"/>
              <a:t>Контактные телефоны</a:t>
            </a:r>
          </a:p>
          <a:p>
            <a:pPr>
              <a:buNone/>
            </a:pPr>
            <a:r>
              <a:rPr lang="ru-RU" sz="1800" dirty="0" smtClean="0"/>
              <a:t>362-91-20, 368-43-96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2" name="Рисунок 11" descr="ГЕРБ ОБУХОВСК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060848"/>
            <a:ext cx="278988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nfas.nichost.ru/upload/iblock/470/470001affde9b782ae74030c161a10c2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91" y="166879"/>
            <a:ext cx="1882825" cy="2018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03648" y="1268760"/>
            <a:ext cx="7473653" cy="5256584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Бюдже́т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кошелек, сумка, мешок с деньгами) — схема доходов и расходов определенного объекта (семьи, бизнеса, организации, государства и т. д.), устанавливаемая на определенный период времени, обычно на один год.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по определенной форме сведения, данные о деятельности экономического субъекта за определенный прошедший период (Борисов А.Б. Большой экономический словарь. — М.: Книжный мир, 2003. — 895 с.).</a:t>
            </a:r>
          </a:p>
          <a:p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безвозмездные и безвозвратные поступления денежных средств в отчетном финансовом году.</a:t>
            </a:r>
          </a:p>
          <a:p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 в соответствии с установленными полномочиями по расходным обязательствам в отчетном финансовом году.</a:t>
            </a:r>
          </a:p>
          <a:p>
            <a:r>
              <a:rPr lang="ru-RU" altLang="ru-RU" b="1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над доходами.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Рисунок 5" descr="a72a3d4c70a945e7e2a2c64f45ba3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9768" y="5373216"/>
            <a:ext cx="2094232" cy="14847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051531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707904" y="188640"/>
            <a:ext cx="5436096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города федерального значения Санкт-Петербурга муниципальный округ Обуховский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3996507" cy="259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53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2751" y="3645024"/>
            <a:ext cx="483893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B.a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69430"/>
            <a:ext cx="3672408" cy="319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na_sayt-80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0025" y="620688"/>
            <a:ext cx="466397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5_fu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826111" cy="346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253054" cy="35716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Внутригородское муниципальное образование города федерального значения Санкт-Петербурга муниципальный округ Обуховский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показатели бюджета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МО МО Обуховский на </a:t>
            </a:r>
            <a:r>
              <a:rPr lang="ru-RU" sz="2800" b="1" dirty="0" smtClean="0">
                <a:solidFill>
                  <a:srgbClr val="002060"/>
                </a:solidFill>
              </a:rPr>
              <a:t>2025 </a:t>
            </a:r>
            <a:r>
              <a:rPr lang="ru-RU" sz="2800" b="1" dirty="0" smtClean="0">
                <a:solidFill>
                  <a:srgbClr val="002060"/>
                </a:solidFill>
              </a:rPr>
              <a:t>год и на плановый период </a:t>
            </a:r>
            <a:r>
              <a:rPr lang="ru-RU" sz="2800" b="1" dirty="0" smtClean="0">
                <a:solidFill>
                  <a:srgbClr val="002060"/>
                </a:solidFill>
              </a:rPr>
              <a:t>2026 </a:t>
            </a:r>
            <a:r>
              <a:rPr lang="ru-RU" sz="2800" b="1" dirty="0" smtClean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2027 </a:t>
            </a:r>
            <a:r>
              <a:rPr lang="ru-RU" sz="2800" b="1" dirty="0" smtClean="0">
                <a:solidFill>
                  <a:srgbClr val="002060"/>
                </a:solidFill>
              </a:rPr>
              <a:t>годов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87016" y="1556792"/>
          <a:ext cx="8856984" cy="504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ncome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1336"/>
            <a:ext cx="9144000" cy="59766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4632" cy="5977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доходов бюджета на </a:t>
            </a:r>
            <a:r>
              <a:rPr lang="ru-RU" sz="2800" b="1" dirty="0" smtClean="0">
                <a:solidFill>
                  <a:srgbClr val="3366FF"/>
                </a:solidFill>
              </a:rPr>
              <a:t>2025 </a:t>
            </a:r>
            <a:r>
              <a:rPr lang="ru-RU" sz="2800" b="1" dirty="0" smtClean="0">
                <a:solidFill>
                  <a:srgbClr val="3366FF"/>
                </a:solidFill>
              </a:rPr>
              <a:t>год и на плановый период </a:t>
            </a:r>
            <a:r>
              <a:rPr lang="ru-RU" sz="2800" b="1" dirty="0" smtClean="0">
                <a:solidFill>
                  <a:srgbClr val="3366FF"/>
                </a:solidFill>
              </a:rPr>
              <a:t>2026 </a:t>
            </a:r>
            <a:r>
              <a:rPr lang="ru-RU" sz="2800" b="1" dirty="0" smtClean="0">
                <a:solidFill>
                  <a:srgbClr val="3366FF"/>
                </a:solidFill>
              </a:rPr>
              <a:t>и </a:t>
            </a:r>
            <a:r>
              <a:rPr lang="ru-RU" sz="2800" b="1" dirty="0" smtClean="0">
                <a:solidFill>
                  <a:srgbClr val="3366FF"/>
                </a:solidFill>
              </a:rPr>
              <a:t>2027 </a:t>
            </a:r>
            <a:r>
              <a:rPr lang="ru-RU" sz="2800" b="1" dirty="0" smtClean="0">
                <a:solidFill>
                  <a:srgbClr val="3366FF"/>
                </a:solidFill>
              </a:rPr>
              <a:t>годов.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214314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908720"/>
            <a:ext cx="2000264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772816"/>
            <a:ext cx="192882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Безвозмездные поступления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1217073" y="25937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786710" y="2285992"/>
            <a:ext cx="4286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2708920"/>
            <a:ext cx="2857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НАЛОГИ НА ПРИБЫЛЬ, ДОХОДЫ :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Налог на доходы физических лиц</a:t>
            </a:r>
          </a:p>
          <a:p>
            <a:endParaRPr lang="ru-RU" sz="1400" b="1" dirty="0" smtClean="0"/>
          </a:p>
          <a:p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162880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ДОХОДЫ ОТ ОКАЗАНИЯ ПЛАТНЫХ УСЛУГ И КОМПЕНСАЦИИ ЗАТРАТ ГОСУДАРСТВА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ШТРАФЫ, САНКЦИИ, ВОЗМЕЩЕНИЕ УЩЕРБА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ПРОЧИЕ НЕНАЛОГОВЫЕ ДОХОДЫ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208" y="2636912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Дотации на выравнивание бюджетной обеспеченности</a:t>
            </a:r>
          </a:p>
          <a:p>
            <a:r>
              <a:rPr lang="ru-RU" sz="1400" b="1" dirty="0" smtClean="0"/>
              <a:t>Субсидии</a:t>
            </a:r>
          </a:p>
          <a:p>
            <a:r>
              <a:rPr lang="ru-RU" sz="1400" b="1" dirty="0" smtClean="0"/>
              <a:t>Субвенции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7664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/>
            </a:r>
            <a:br>
              <a:rPr lang="ru-RU" sz="2800" b="1" dirty="0" smtClean="0">
                <a:solidFill>
                  <a:srgbClr val="3366FF"/>
                </a:solidFill>
              </a:rPr>
            </a:br>
            <a:r>
              <a:rPr lang="ru-RU" sz="2800" b="1" dirty="0" smtClean="0">
                <a:solidFill>
                  <a:srgbClr val="3366FF"/>
                </a:solidFill>
              </a:rPr>
              <a:t>План по налоговым доходам бюджета </a:t>
            </a:r>
            <a:r>
              <a:rPr lang="ru-RU" sz="2800" dirty="0" smtClean="0">
                <a:solidFill>
                  <a:srgbClr val="3366FF"/>
                </a:solidFill>
              </a:rPr>
              <a:t>на </a:t>
            </a:r>
            <a:r>
              <a:rPr lang="ru-RU" sz="2800" b="1" dirty="0" smtClean="0">
                <a:solidFill>
                  <a:srgbClr val="3366FF"/>
                </a:solidFill>
              </a:rPr>
              <a:t> </a:t>
            </a:r>
            <a:r>
              <a:rPr lang="ru-RU" sz="2800" b="1" dirty="0" smtClean="0">
                <a:solidFill>
                  <a:srgbClr val="3366FF"/>
                </a:solidFill>
              </a:rPr>
              <a:t>2025год </a:t>
            </a:r>
            <a:r>
              <a:rPr lang="ru-RU" sz="2800" b="1" dirty="0" smtClean="0">
                <a:solidFill>
                  <a:srgbClr val="3366FF"/>
                </a:solidFill>
              </a:rPr>
              <a:t>и на плановый период                                   </a:t>
            </a:r>
            <a:r>
              <a:rPr lang="ru-RU" sz="2800" b="1" dirty="0" smtClean="0">
                <a:solidFill>
                  <a:srgbClr val="3366FF"/>
                </a:solidFill>
              </a:rPr>
              <a:t>2026 </a:t>
            </a:r>
            <a:r>
              <a:rPr lang="ru-RU" sz="2800" b="1" dirty="0" smtClean="0">
                <a:solidFill>
                  <a:srgbClr val="3366FF"/>
                </a:solidFill>
              </a:rPr>
              <a:t>и </a:t>
            </a:r>
            <a:r>
              <a:rPr lang="ru-RU" sz="2800" b="1" dirty="0" smtClean="0">
                <a:solidFill>
                  <a:srgbClr val="3366FF"/>
                </a:solidFill>
              </a:rPr>
              <a:t>2027 </a:t>
            </a:r>
            <a:r>
              <a:rPr lang="ru-RU" sz="2800" b="1" dirty="0" smtClean="0">
                <a:solidFill>
                  <a:srgbClr val="3366FF"/>
                </a:solidFill>
              </a:rPr>
              <a:t>годов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51520" y="836712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dengi_kred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65104"/>
            <a:ext cx="3017696" cy="192424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206680" cy="838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неналоговых доходов бюджета на </a:t>
            </a:r>
            <a:r>
              <a:rPr lang="ru-RU" sz="2800" b="1" dirty="0" smtClean="0">
                <a:solidFill>
                  <a:srgbClr val="3366FF"/>
                </a:solidFill>
              </a:rPr>
              <a:t>2025 </a:t>
            </a:r>
            <a:r>
              <a:rPr lang="ru-RU" sz="2800" b="1" dirty="0" smtClean="0">
                <a:solidFill>
                  <a:srgbClr val="3366FF"/>
                </a:solidFill>
              </a:rPr>
              <a:t>год и на плановый период                                        </a:t>
            </a:r>
            <a:r>
              <a:rPr lang="ru-RU" sz="2800" b="1" dirty="0" smtClean="0">
                <a:solidFill>
                  <a:srgbClr val="3366FF"/>
                </a:solidFill>
              </a:rPr>
              <a:t>2026 </a:t>
            </a:r>
            <a:r>
              <a:rPr lang="ru-RU" sz="2800" b="1" dirty="0" smtClean="0">
                <a:solidFill>
                  <a:srgbClr val="3366FF"/>
                </a:solidFill>
              </a:rPr>
              <a:t>и </a:t>
            </a:r>
            <a:r>
              <a:rPr lang="ru-RU" sz="2800" b="1" dirty="0" smtClean="0">
                <a:solidFill>
                  <a:srgbClr val="3366FF"/>
                </a:solidFill>
              </a:rPr>
              <a:t>2027 </a:t>
            </a:r>
            <a:r>
              <a:rPr lang="ru-RU" sz="2800" b="1" dirty="0" smtClean="0">
                <a:solidFill>
                  <a:srgbClr val="3366FF"/>
                </a:solidFill>
              </a:rPr>
              <a:t>годов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130" y="5589240"/>
            <a:ext cx="3174870" cy="164564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7" name="Диаграмма 6"/>
          <p:cNvGraphicFramePr/>
          <p:nvPr/>
        </p:nvGraphicFramePr>
        <p:xfrm>
          <a:off x="683568" y="1397000"/>
          <a:ext cx="8208912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9acceec007acdc581cae2d2ea7d8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48680"/>
            <a:ext cx="2791200" cy="1712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Безвозмездные поступления 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08660" y="754380"/>
          <a:ext cx="8039804" cy="425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332656"/>
            <a:ext cx="5348318" cy="209528"/>
          </a:xfrm>
        </p:spPr>
        <p:txBody>
          <a:bodyPr/>
          <a:lstStyle/>
          <a:p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Структура </a:t>
            </a:r>
            <a:r>
              <a:rPr lang="ru-RU" sz="1600" dirty="0">
                <a:solidFill>
                  <a:srgbClr val="7030A0"/>
                </a:solidFill>
              </a:rPr>
              <a:t>расходов </a:t>
            </a:r>
            <a:r>
              <a:rPr lang="ru-RU" sz="1600" dirty="0" smtClean="0">
                <a:solidFill>
                  <a:srgbClr val="7030A0"/>
                </a:solidFill>
              </a:rPr>
              <a:t>бюджета на </a:t>
            </a:r>
            <a:r>
              <a:rPr lang="ru-RU" sz="1600" dirty="0" smtClean="0">
                <a:solidFill>
                  <a:srgbClr val="7030A0"/>
                </a:solidFill>
              </a:rPr>
              <a:t>2025год </a:t>
            </a:r>
            <a:r>
              <a:rPr lang="ru-RU" sz="1600" dirty="0" smtClean="0">
                <a:solidFill>
                  <a:srgbClr val="7030A0"/>
                </a:solidFill>
              </a:rPr>
              <a:t>и на плановый период                            </a:t>
            </a:r>
            <a:r>
              <a:rPr lang="ru-RU" sz="1600" dirty="0" smtClean="0">
                <a:solidFill>
                  <a:srgbClr val="7030A0"/>
                </a:solidFill>
              </a:rPr>
              <a:t>2026 </a:t>
            </a:r>
            <a:r>
              <a:rPr lang="ru-RU" sz="1600" dirty="0" smtClean="0">
                <a:solidFill>
                  <a:srgbClr val="7030A0"/>
                </a:solidFill>
              </a:rPr>
              <a:t>и </a:t>
            </a:r>
            <a:r>
              <a:rPr lang="ru-RU" sz="1600" dirty="0" smtClean="0">
                <a:solidFill>
                  <a:srgbClr val="7030A0"/>
                </a:solidFill>
              </a:rPr>
              <a:t>2027 </a:t>
            </a:r>
            <a:r>
              <a:rPr lang="ru-RU" sz="1600" dirty="0" smtClean="0">
                <a:solidFill>
                  <a:srgbClr val="7030A0"/>
                </a:solidFill>
              </a:rPr>
              <a:t>годов  (млн.руб.)</a:t>
            </a:r>
            <a:endParaRPr lang="ru-RU" sz="16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495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2356" y="1673424"/>
          <a:ext cx="88216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188640"/>
            <a:ext cx="5348318" cy="280966"/>
          </a:xfrm>
        </p:spPr>
        <p:txBody>
          <a:bodyPr/>
          <a:lstStyle/>
          <a:p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План по расходам бюджета МО МО ОБУХОВСКИЙ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на реализацию  муниципальных программ </a:t>
            </a:r>
            <a:endParaRPr lang="ru-RU" sz="2800" dirty="0">
              <a:solidFill>
                <a:srgbClr val="0066FF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12781</TotalTime>
  <Words>875</Words>
  <Application>Microsoft Office PowerPoint</Application>
  <PresentationFormat>Экран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БЮДЖЕТ ДЛЯ ГРАЖДАН                                          МО МО Обуховский                   на 2025 год и на плановый период 2026 и 2027 годов</vt:lpstr>
      <vt:lpstr> Что такое бюджет? Основные понятия.  </vt:lpstr>
      <vt:lpstr>Основные показатели бюджета   МО МО Обуховский на 2025 год и на плановый период 2026 и 2027 годов</vt:lpstr>
      <vt:lpstr>Структура доходов бюджета на 2025 год и на плановый период 2026 и 2027 годов.</vt:lpstr>
      <vt:lpstr> План по налоговым доходам бюджета на  2025год и на плановый период                                   2026 и 2027 годов</vt:lpstr>
      <vt:lpstr>Структура неналоговых доходов бюджета на 2025 год и на плановый период                                        2026 и 2027 годов</vt:lpstr>
      <vt:lpstr>Безвозмездные поступления </vt:lpstr>
      <vt:lpstr>Структура расходов бюджета на 2025год и на плановый период                            2026 и 2027 годов  (млн.руб.)</vt:lpstr>
      <vt:lpstr>План по расходам бюджета МО МО ОБУХОВСКИЙ  на реализацию  муниципальных программ </vt:lpstr>
      <vt:lpstr>   Национальная безопасность и правоохранительная деятельность</vt:lpstr>
      <vt:lpstr>         Национальная экономика</vt:lpstr>
      <vt:lpstr>Жилищно-коммунальное хозяйство</vt:lpstr>
      <vt:lpstr>      Охрана окружающей среды</vt:lpstr>
      <vt:lpstr>Образование</vt:lpstr>
      <vt:lpstr>                      Культура </vt:lpstr>
      <vt:lpstr>           Социальная политика</vt:lpstr>
      <vt:lpstr>    Физическая культура и спорт</vt:lpstr>
      <vt:lpstr>  Средства массовой информации</vt:lpstr>
      <vt:lpstr> КОНТАКТНАЯ ИНФОРМАЦИЯ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</dc:creator>
  <cp:lastModifiedBy>1</cp:lastModifiedBy>
  <cp:revision>829</cp:revision>
  <dcterms:created xsi:type="dcterms:W3CDTF">2013-11-22T09:10:35Z</dcterms:created>
  <dcterms:modified xsi:type="dcterms:W3CDTF">2025-01-13T14:12:12Z</dcterms:modified>
</cp:coreProperties>
</file>